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3"/>
  </p:notesMasterIdLst>
  <p:sldIdLst>
    <p:sldId id="273" r:id="rId2"/>
    <p:sldId id="318" r:id="rId3"/>
    <p:sldId id="319" r:id="rId4"/>
    <p:sldId id="259" r:id="rId5"/>
    <p:sldId id="262" r:id="rId6"/>
    <p:sldId id="261" r:id="rId7"/>
    <p:sldId id="322" r:id="rId8"/>
    <p:sldId id="323" r:id="rId9"/>
    <p:sldId id="324" r:id="rId10"/>
    <p:sldId id="325" r:id="rId11"/>
    <p:sldId id="326" r:id="rId12"/>
    <p:sldId id="329" r:id="rId13"/>
    <p:sldId id="330" r:id="rId14"/>
    <p:sldId id="334" r:id="rId15"/>
    <p:sldId id="335" r:id="rId16"/>
    <p:sldId id="336" r:id="rId17"/>
    <p:sldId id="332" r:id="rId18"/>
    <p:sldId id="340" r:id="rId19"/>
    <p:sldId id="339" r:id="rId20"/>
    <p:sldId id="263" r:id="rId21"/>
    <p:sldId id="314" r:id="rId22"/>
    <p:sldId id="299" r:id="rId23"/>
    <p:sldId id="265" r:id="rId24"/>
    <p:sldId id="270" r:id="rId25"/>
    <p:sldId id="315" r:id="rId26"/>
    <p:sldId id="266" r:id="rId27"/>
    <p:sldId id="316" r:id="rId28"/>
    <p:sldId id="317" r:id="rId29"/>
    <p:sldId id="310" r:id="rId30"/>
    <p:sldId id="311" r:id="rId31"/>
    <p:sldId id="312" r:id="rId32"/>
    <p:sldId id="313" r:id="rId33"/>
    <p:sldId id="267" r:id="rId34"/>
    <p:sldId id="341" r:id="rId35"/>
    <p:sldId id="342" r:id="rId36"/>
    <p:sldId id="349" r:id="rId37"/>
    <p:sldId id="348" r:id="rId38"/>
    <p:sldId id="353" r:id="rId39"/>
    <p:sldId id="350" r:id="rId40"/>
    <p:sldId id="351" r:id="rId41"/>
    <p:sldId id="352" r:id="rId4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74" autoAdjust="0"/>
  </p:normalViewPr>
  <p:slideViewPr>
    <p:cSldViewPr>
      <p:cViewPr varScale="1">
        <p:scale>
          <a:sx n="40" d="100"/>
          <a:sy n="4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0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DE468-F969-444D-9E76-5101E19C2D9A}" type="datetimeFigureOut">
              <a:rPr lang="es-AR" smtClean="0"/>
              <a:pPr/>
              <a:t>11/06/2019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3D41B-A432-4440-94B6-EBDD6726CC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083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30636-3764-4CB7-995C-D1B30D338D8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91F62-746F-426E-BDF8-9729925E4ABB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b="0" dirty="0" smtClean="0"/>
              <a:t>Desbridamiento: conjunto de mecanismos fisiológicos o externos dirigidos a la retirada de todos los tejidos y materiales no viables del lecho de la herida.</a:t>
            </a:r>
            <a:endParaRPr lang="es-AR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D41B-A432-4440-94B6-EBDD6726CCE8}" type="slidenum">
              <a:rPr lang="es-AR" smtClean="0"/>
              <a:pPr/>
              <a:t>29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b="0" dirty="0" smtClean="0"/>
              <a:t>Considerar: contaminada - colonizada - colonización crítica - infección</a:t>
            </a:r>
          </a:p>
          <a:p>
            <a:r>
              <a:rPr lang="es-AR" b="0" dirty="0" smtClean="0"/>
              <a:t>Cultivo: </a:t>
            </a:r>
            <a:r>
              <a:rPr lang="es-AR" b="0" dirty="0" err="1" smtClean="0"/>
              <a:t>frotis</a:t>
            </a:r>
            <a:r>
              <a:rPr lang="es-AR" b="0" dirty="0" smtClean="0"/>
              <a:t> con hisopo - aspiración percutánea  - biopsia</a:t>
            </a: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D41B-A432-4440-94B6-EBDD6726CCE8}" type="slidenum">
              <a:rPr lang="es-AR" smtClean="0"/>
              <a:pPr/>
              <a:t>30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b="0" dirty="0" smtClean="0"/>
              <a:t>Objetivo mantener niveles óptimos de humedad en la herida</a:t>
            </a:r>
          </a:p>
          <a:p>
            <a:r>
              <a:rPr lang="es-AR" b="0" dirty="0" smtClean="0"/>
              <a:t>Exudado: cantidad,</a:t>
            </a:r>
            <a:r>
              <a:rPr lang="es-AR" b="0" baseline="0" dirty="0" smtClean="0"/>
              <a:t> </a:t>
            </a:r>
            <a:r>
              <a:rPr lang="es-AR" b="0" dirty="0" smtClean="0"/>
              <a:t>color, olor, consistencia</a:t>
            </a:r>
          </a:p>
          <a:p>
            <a:r>
              <a:rPr lang="es-AR" b="0" dirty="0" smtClean="0"/>
              <a:t>Piel </a:t>
            </a:r>
            <a:r>
              <a:rPr lang="es-AR" b="0" dirty="0" err="1" smtClean="0"/>
              <a:t>perilesional</a:t>
            </a:r>
            <a:r>
              <a:rPr lang="es-AR" b="0" dirty="0" smtClean="0"/>
              <a:t>: PBNI</a:t>
            </a: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D41B-A432-4440-94B6-EBDD6726CCE8}" type="slidenum">
              <a:rPr lang="es-AR" smtClean="0"/>
              <a:pPr/>
              <a:t>31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err="1" smtClean="0"/>
              <a:t>Reestablecer</a:t>
            </a:r>
            <a:r>
              <a:rPr lang="es-AR" dirty="0" smtClean="0"/>
              <a:t> el epitelio y la funcionalidad de la piel</a:t>
            </a:r>
          </a:p>
          <a:p>
            <a:r>
              <a:rPr lang="es-AR" dirty="0" smtClean="0"/>
              <a:t>Apósitos </a:t>
            </a:r>
            <a:r>
              <a:rPr lang="es-AR" dirty="0" err="1" smtClean="0"/>
              <a:t>bioactivos</a:t>
            </a:r>
            <a:endParaRPr lang="es-A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D41B-A432-4440-94B6-EBDD6726CCE8}" type="slidenum">
              <a:rPr lang="es-AR" smtClean="0"/>
              <a:pPr/>
              <a:t>32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AA-6CE2-476E-A10D-51B589D3749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0A33-90CD-4B48-B9B7-6DFD745EA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AA-6CE2-476E-A10D-51B589D3749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0A33-90CD-4B48-B9B7-6DFD745EA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AA-6CE2-476E-A10D-51B589D3749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0A33-90CD-4B48-B9B7-6DFD745EA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AA-6CE2-476E-A10D-51B589D3749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0A33-90CD-4B48-B9B7-6DFD745EA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AA-6CE2-476E-A10D-51B589D3749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0A33-90CD-4B48-B9B7-6DFD745EA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AA-6CE2-476E-A10D-51B589D3749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0A33-90CD-4B48-B9B7-6DFD745EA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AA-6CE2-476E-A10D-51B589D3749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0A33-90CD-4B48-B9B7-6DFD745EA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AA-6CE2-476E-A10D-51B589D3749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0A33-90CD-4B48-B9B7-6DFD745EA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AA-6CE2-476E-A10D-51B589D3749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0A33-90CD-4B48-B9B7-6DFD745EA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AA-6CE2-476E-A10D-51B589D3749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0A33-90CD-4B48-B9B7-6DFD745EA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EAAA-6CE2-476E-A10D-51B589D3749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0A33-90CD-4B48-B9B7-6DFD745EA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EEAAA-6CE2-476E-A10D-51B589D3749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00A33-90CD-4B48-B9B7-6DFD745EA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acamedbai.org.ar/PriCUPP.pdf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neaupp.info/" TargetMode="External"/><Relationship Id="rId5" Type="http://schemas.openxmlformats.org/officeDocument/2006/relationships/hyperlink" Target="https://www.formacionenheridas.org/" TargetMode="External"/><Relationship Id="rId4" Type="http://schemas.openxmlformats.org/officeDocument/2006/relationships/hyperlink" Target="https://www.facebook.com/CEECUPPYH/" TargetMode="Externa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ositos.ne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ositos.ne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ositos.net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ositos.net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cebiondi@gmail.co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gneaupp.info/" TargetMode="External"/><Relationship Id="rId2" Type="http://schemas.openxmlformats.org/officeDocument/2006/relationships/hyperlink" Target="http://www.msal.gov.ar/inc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lauhe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sevier.es/regio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uario\Documents\INC%202019\AUDIOS\01\4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uario\Documents\INC%202019\AUDIOS\01\5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sz="6000" b="1" dirty="0" smtClean="0">
                <a:solidFill>
                  <a:schemeClr val="tx2">
                    <a:lumMod val="75000"/>
                  </a:schemeClr>
                </a:solidFill>
              </a:rPr>
              <a:t>Manejo de las UPP en Cuidados Paliativos</a:t>
            </a:r>
            <a:endParaRPr lang="es-AR" sz="4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Lic. </a:t>
            </a:r>
            <a:r>
              <a:rPr lang="es-A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Enf</a:t>
            </a:r>
            <a:r>
              <a:rPr 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Cynthia E. Biondi</a:t>
            </a:r>
            <a:endParaRPr lang="es-A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Hospital </a:t>
            </a:r>
            <a:r>
              <a:rPr lang="es-A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Tornú</a:t>
            </a:r>
            <a:r>
              <a:rPr 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Fundación FEMEBA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331640" y="332656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Encuentro </a:t>
            </a:r>
            <a:r>
              <a:rPr lang="es-AR" sz="2800" dirty="0" err="1" smtClean="0"/>
              <a:t>Telesalud</a:t>
            </a:r>
            <a:endParaRPr lang="es-AR" sz="2800" dirty="0" smtClean="0"/>
          </a:p>
          <a:p>
            <a:pPr algn="ctr"/>
            <a:r>
              <a:rPr lang="es-AR" sz="2800" dirty="0" smtClean="0"/>
              <a:t>11 de junio de 2019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xmlns="" val="295128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UPP: Factores de riesgo</a:t>
            </a:r>
            <a:endParaRPr lang="es-ES" sz="40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Presión </a:t>
            </a:r>
          </a:p>
          <a:p>
            <a:r>
              <a:rPr lang="es-ES" dirty="0" smtClean="0"/>
              <a:t>Fricción</a:t>
            </a:r>
          </a:p>
          <a:p>
            <a:r>
              <a:rPr lang="es-ES" dirty="0" smtClean="0"/>
              <a:t>Cizalla 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Humedad</a:t>
            </a:r>
          </a:p>
          <a:p>
            <a:r>
              <a:rPr lang="es-ES" dirty="0" smtClean="0"/>
              <a:t>Microclima </a:t>
            </a:r>
          </a:p>
          <a:p>
            <a:endParaRPr lang="es-AR" dirty="0"/>
          </a:p>
        </p:txBody>
      </p:sp>
      <p:sp>
        <p:nvSpPr>
          <p:cNvPr id="9" name="8 Más"/>
          <p:cNvSpPr/>
          <p:nvPr/>
        </p:nvSpPr>
        <p:spPr>
          <a:xfrm>
            <a:off x="3275856" y="1772816"/>
            <a:ext cx="914400" cy="914400"/>
          </a:xfrm>
          <a:prstGeom prst="mathPlus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395537" y="465313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Situaciones que condicionan la humedad y el microclima: baño en cama, almohadas, rollos de frazada o toalla… </a:t>
            </a:r>
            <a:endParaRPr lang="es-A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ion prominenc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112" y="44624"/>
            <a:ext cx="4472896" cy="31623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5220072" y="141600"/>
            <a:ext cx="3528392" cy="16312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Aún en ausencia de signos visibles de lesión, considerar siempre la ocurrencia de 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daño del tejido profundo 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DTI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injury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6" name="5 Imagen" descr="cizal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386" y="3327676"/>
            <a:ext cx="4815686" cy="28615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9 Imagen" descr="Deep-Tissue-Pressure-Injury-April-2016.jpg"/>
          <p:cNvPicPr>
            <a:picLocks noChangeAspect="1"/>
          </p:cNvPicPr>
          <p:nvPr/>
        </p:nvPicPr>
        <p:blipFill>
          <a:blip r:embed="rId5" cstate="print"/>
          <a:srcRect l="12245" r="9694"/>
          <a:stretch>
            <a:fillRect/>
          </a:stretch>
        </p:blipFill>
        <p:spPr>
          <a:xfrm>
            <a:off x="5148064" y="1988840"/>
            <a:ext cx="3672408" cy="35283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chemeClr val="tx2"/>
                </a:solidFill>
              </a:rPr>
              <a:t>Prevención </a:t>
            </a:r>
            <a:r>
              <a:rPr lang="es-A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</a:t>
            </a:r>
            <a:endParaRPr lang="es-AR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214282" y="1535113"/>
            <a:ext cx="4040188" cy="639762"/>
          </a:xfrm>
        </p:spPr>
        <p:txBody>
          <a:bodyPr/>
          <a:lstStyle/>
          <a:p>
            <a:r>
              <a:rPr lang="es-ES" dirty="0" smtClean="0"/>
              <a:t>General 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214282" y="2174875"/>
            <a:ext cx="3257544" cy="3951288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es-ES" dirty="0" smtClean="0"/>
              <a:t>Identificar los pacientes en riesgo </a:t>
            </a:r>
            <a:r>
              <a:rPr lang="es-ES" u="sng" dirty="0" smtClean="0"/>
              <a:t>escalas</a:t>
            </a:r>
          </a:p>
          <a:p>
            <a:pPr>
              <a:buSzPct val="80000"/>
            </a:pPr>
            <a:r>
              <a:rPr lang="es-ES" dirty="0" smtClean="0"/>
              <a:t>Tratamiento de patologías concomitantes</a:t>
            </a:r>
          </a:p>
          <a:p>
            <a:pPr>
              <a:buSzPct val="80000"/>
            </a:pPr>
            <a:r>
              <a:rPr lang="es-ES" dirty="0" smtClean="0"/>
              <a:t>Corrección de déficit nutricionales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071934" y="1535113"/>
            <a:ext cx="4041775" cy="639762"/>
          </a:xfrm>
        </p:spPr>
        <p:txBody>
          <a:bodyPr/>
          <a:lstStyle/>
          <a:p>
            <a:r>
              <a:rPr lang="es-ES" dirty="0" smtClean="0"/>
              <a:t>Específica 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000497" y="2174875"/>
            <a:ext cx="4686304" cy="3951288"/>
          </a:xfrm>
        </p:spPr>
        <p:txBody>
          <a:bodyPr>
            <a:normAutofit fontScale="92500" lnSpcReduction="20000"/>
          </a:bodyPr>
          <a:lstStyle/>
          <a:p>
            <a:r>
              <a:rPr lang="es-ES" sz="2800" dirty="0" smtClean="0">
                <a:solidFill>
                  <a:schemeClr val="tx2"/>
                </a:solidFill>
              </a:rPr>
              <a:t>Piel</a:t>
            </a:r>
          </a:p>
          <a:p>
            <a:pPr lvl="1"/>
            <a:r>
              <a:rPr lang="es-ES" sz="2400" dirty="0" smtClean="0"/>
              <a:t>Limpia, seca, </a:t>
            </a:r>
            <a:r>
              <a:rPr lang="es-ES" sz="2400" dirty="0" err="1" smtClean="0"/>
              <a:t>prod</a:t>
            </a:r>
            <a:r>
              <a:rPr lang="es-ES" sz="2400" dirty="0" smtClean="0"/>
              <a:t>. no irritantes, no talco, no alcoholes.</a:t>
            </a:r>
          </a:p>
          <a:p>
            <a:pPr lvl="1"/>
            <a:r>
              <a:rPr lang="es-ES" sz="2400" dirty="0" smtClean="0"/>
              <a:t>Ropa personal y de cama</a:t>
            </a:r>
          </a:p>
          <a:p>
            <a:pPr lvl="1"/>
            <a:r>
              <a:rPr lang="es-ES" sz="2400" dirty="0" smtClean="0"/>
              <a:t>Barreras cutáneas</a:t>
            </a:r>
          </a:p>
          <a:p>
            <a:pPr lvl="1"/>
            <a:r>
              <a:rPr lang="es-ES" sz="2400" dirty="0" smtClean="0"/>
              <a:t>Manejo de la incontinencia</a:t>
            </a:r>
          </a:p>
          <a:p>
            <a:r>
              <a:rPr lang="es-ES" sz="2800" dirty="0" smtClean="0">
                <a:solidFill>
                  <a:schemeClr val="tx2"/>
                </a:solidFill>
              </a:rPr>
              <a:t>Movilidad </a:t>
            </a:r>
          </a:p>
          <a:p>
            <a:pPr lvl="1"/>
            <a:r>
              <a:rPr lang="es-ES" sz="2400" dirty="0" smtClean="0"/>
              <a:t>Plan de movilización</a:t>
            </a:r>
          </a:p>
          <a:p>
            <a:pPr lvl="1"/>
            <a:r>
              <a:rPr lang="es-ES" sz="2400" dirty="0" smtClean="0"/>
              <a:t>SEMP</a:t>
            </a:r>
          </a:p>
          <a:p>
            <a:pPr lvl="1"/>
            <a:r>
              <a:rPr lang="es-ES" sz="2400" dirty="0" smtClean="0"/>
              <a:t>Reposicionamiento </a:t>
            </a:r>
          </a:p>
          <a:p>
            <a:pPr lvl="1"/>
            <a:r>
              <a:rPr lang="es-ES" sz="2400" dirty="0" smtClean="0"/>
              <a:t>Redistribución de la presión</a:t>
            </a:r>
            <a:endParaRPr lang="es-ES" dirty="0" smtClean="0"/>
          </a:p>
          <a:p>
            <a:pPr lvl="1"/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redistribución algoritm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524041"/>
          </a:xfrm>
          <a:prstGeom prst="rect">
            <a:avLst/>
          </a:prstGeom>
        </p:spPr>
      </p:pic>
      <p:sp>
        <p:nvSpPr>
          <p:cNvPr id="9" name="8 Elipse"/>
          <p:cNvSpPr/>
          <p:nvPr/>
        </p:nvSpPr>
        <p:spPr>
          <a:xfrm>
            <a:off x="179512" y="2420888"/>
            <a:ext cx="1728192" cy="187220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5652120" y="2420888"/>
            <a:ext cx="1728192" cy="187220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7164288" y="2420888"/>
            <a:ext cx="1728192" cy="187220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Elipse"/>
          <p:cNvSpPr/>
          <p:nvPr/>
        </p:nvSpPr>
        <p:spPr>
          <a:xfrm>
            <a:off x="3779912" y="2420888"/>
            <a:ext cx="1728192" cy="187220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Clasificación de </a:t>
            </a:r>
            <a:r>
              <a:rPr lang="es-AR" dirty="0" err="1" smtClean="0"/>
              <a:t>upp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lanchable-vs-Non-Blanchable-April-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692696"/>
            <a:ext cx="2952328" cy="2214246"/>
          </a:xfrm>
          <a:prstGeom prst="rect">
            <a:avLst/>
          </a:prstGeom>
        </p:spPr>
      </p:pic>
      <p:pic>
        <p:nvPicPr>
          <p:cNvPr id="6" name="5 Imagen" descr="03-Stage-1-L-Pigment.jpg"/>
          <p:cNvPicPr>
            <a:picLocks noChangeAspect="1"/>
          </p:cNvPicPr>
          <p:nvPr/>
        </p:nvPicPr>
        <p:blipFill>
          <a:blip r:embed="rId3" cstate="print"/>
          <a:srcRect l="7087" t="9449" r="9647"/>
          <a:stretch>
            <a:fillRect/>
          </a:stretch>
        </p:blipFill>
        <p:spPr>
          <a:xfrm>
            <a:off x="144016" y="3453642"/>
            <a:ext cx="3059832" cy="2495638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669666"/>
            <a:ext cx="2016224" cy="19442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" name="7 Imagen" descr="Stage-2-April-2016.jpg"/>
          <p:cNvPicPr>
            <a:picLocks noChangeAspect="1"/>
          </p:cNvPicPr>
          <p:nvPr/>
        </p:nvPicPr>
        <p:blipFill>
          <a:blip r:embed="rId5" cstate="print"/>
          <a:srcRect l="14138" t="10063" r="8504"/>
          <a:stretch>
            <a:fillRect/>
          </a:stretch>
        </p:blipFill>
        <p:spPr>
          <a:xfrm>
            <a:off x="5940152" y="620688"/>
            <a:ext cx="2952328" cy="257428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/>
          <a:srcRect r="10072"/>
          <a:stretch>
            <a:fillRect/>
          </a:stretch>
        </p:blipFill>
        <p:spPr bwMode="auto">
          <a:xfrm>
            <a:off x="6444208" y="3284984"/>
            <a:ext cx="1909983" cy="216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6012160" y="285293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/>
              <a:t>2</a:t>
            </a:r>
            <a:endParaRPr lang="es-AR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627784" y="32129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/>
              <a:t>1</a:t>
            </a:r>
            <a:endParaRPr lang="es-AR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tage-3-April-2016.jpg"/>
          <p:cNvPicPr>
            <a:picLocks noChangeAspect="1"/>
          </p:cNvPicPr>
          <p:nvPr/>
        </p:nvPicPr>
        <p:blipFill>
          <a:blip r:embed="rId2" cstate="print"/>
          <a:srcRect l="11250" t="9000" r="7751"/>
          <a:stretch>
            <a:fillRect/>
          </a:stretch>
        </p:blipFill>
        <p:spPr>
          <a:xfrm>
            <a:off x="251520" y="404664"/>
            <a:ext cx="2592288" cy="218427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76672"/>
            <a:ext cx="2039141" cy="18722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9" name="8 Imagen" descr="Stage-4-April-2016.jpg"/>
          <p:cNvPicPr>
            <a:picLocks noChangeAspect="1"/>
          </p:cNvPicPr>
          <p:nvPr/>
        </p:nvPicPr>
        <p:blipFill>
          <a:blip r:embed="rId4" cstate="print"/>
          <a:srcRect l="13500" t="9000" r="7751"/>
          <a:stretch>
            <a:fillRect/>
          </a:stretch>
        </p:blipFill>
        <p:spPr>
          <a:xfrm>
            <a:off x="179512" y="3356992"/>
            <a:ext cx="2520280" cy="2184276"/>
          </a:xfrm>
          <a:prstGeom prst="rect">
            <a:avLst/>
          </a:prstGeom>
        </p:spPr>
      </p:pic>
      <p:pic>
        <p:nvPicPr>
          <p:cNvPr id="10" name="9 Imagen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501008"/>
            <a:ext cx="1944216" cy="18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1" name="10 Imagen" descr="Unstageable-_-Dark-Eschar-April-2016.jpg"/>
          <p:cNvPicPr>
            <a:picLocks noChangeAspect="1"/>
          </p:cNvPicPr>
          <p:nvPr/>
        </p:nvPicPr>
        <p:blipFill>
          <a:blip r:embed="rId6" cstate="print"/>
          <a:srcRect l="9000" t="9000" r="10001"/>
          <a:stretch>
            <a:fillRect/>
          </a:stretch>
        </p:blipFill>
        <p:spPr>
          <a:xfrm>
            <a:off x="5940153" y="44625"/>
            <a:ext cx="2370096" cy="1997050"/>
          </a:xfrm>
          <a:prstGeom prst="rect">
            <a:avLst/>
          </a:prstGeom>
        </p:spPr>
      </p:pic>
      <p:pic>
        <p:nvPicPr>
          <p:cNvPr id="12" name="11 Imagen" descr="Unstageable-Slough-and-Eschar-April-2016.jpg"/>
          <p:cNvPicPr>
            <a:picLocks noChangeAspect="1"/>
          </p:cNvPicPr>
          <p:nvPr/>
        </p:nvPicPr>
        <p:blipFill>
          <a:blip r:embed="rId7" cstate="print"/>
          <a:srcRect l="11250" t="9000" r="12251"/>
          <a:stretch>
            <a:fillRect/>
          </a:stretch>
        </p:blipFill>
        <p:spPr>
          <a:xfrm>
            <a:off x="6012161" y="2060848"/>
            <a:ext cx="2238422" cy="1997050"/>
          </a:xfrm>
          <a:prstGeom prst="rect">
            <a:avLst/>
          </a:prstGeom>
        </p:spPr>
      </p:pic>
      <p:pic>
        <p:nvPicPr>
          <p:cNvPr id="13" name="12 Imagen" descr="20170920_194808.jpg"/>
          <p:cNvPicPr>
            <a:picLocks/>
          </p:cNvPicPr>
          <p:nvPr/>
        </p:nvPicPr>
        <p:blipFill>
          <a:blip r:embed="rId8" cstate="print"/>
          <a:srcRect l="14583" r="22221"/>
          <a:stretch>
            <a:fillRect/>
          </a:stretch>
        </p:blipFill>
        <p:spPr>
          <a:xfrm>
            <a:off x="6156176" y="4509120"/>
            <a:ext cx="2043670" cy="22768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13 CuadroTexto"/>
          <p:cNvSpPr txBox="1"/>
          <p:nvPr/>
        </p:nvSpPr>
        <p:spPr>
          <a:xfrm>
            <a:off x="2363815" y="18864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/>
              <a:t>3</a:t>
            </a:r>
            <a:endParaRPr lang="es-AR" sz="40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267744" y="328498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/>
              <a:t>4</a:t>
            </a:r>
            <a:endParaRPr lang="es-AR" sz="40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508104" y="3933056"/>
            <a:ext cx="3272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smtClean="0"/>
              <a:t>No </a:t>
            </a:r>
            <a:r>
              <a:rPr lang="es-AR" sz="3600" b="1" dirty="0" err="1" smtClean="0"/>
              <a:t>estadificable</a:t>
            </a:r>
            <a:endParaRPr lang="es-AR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three-thirty-syndrom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151" y="44625"/>
            <a:ext cx="3037713" cy="2804541"/>
          </a:xfrm>
          <a:prstGeom prst="rect">
            <a:avLst/>
          </a:prstGeom>
        </p:spPr>
      </p:pic>
      <p:pic>
        <p:nvPicPr>
          <p:cNvPr id="7" name="6 Imagen" descr="three-thirty-syndorme-I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14" y="3278276"/>
            <a:ext cx="3127058" cy="288702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499992" y="5446965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aseline="30000" dirty="0" smtClean="0"/>
              <a:t>1</a:t>
            </a:r>
            <a:r>
              <a:rPr lang="es-ES" sz="1200" dirty="0" smtClean="0"/>
              <a:t> NPUAP, Consenso 2008</a:t>
            </a:r>
            <a:r>
              <a:rPr lang="es-AR" sz="1200" dirty="0" smtClean="0"/>
              <a:t> </a:t>
            </a:r>
          </a:p>
          <a:p>
            <a:r>
              <a:rPr lang="es-AR" sz="1200" baseline="30000" dirty="0" smtClean="0"/>
              <a:t>2 </a:t>
            </a:r>
            <a:r>
              <a:rPr lang="es-AR" sz="1200" dirty="0" err="1" smtClean="0"/>
              <a:t>Schrank</a:t>
            </a:r>
            <a:r>
              <a:rPr lang="es-AR" sz="1200" dirty="0" smtClean="0"/>
              <a:t>, 2009.</a:t>
            </a:r>
          </a:p>
          <a:p>
            <a:r>
              <a:rPr lang="es-AR" sz="1200" baseline="30000" dirty="0" smtClean="0"/>
              <a:t>3</a:t>
            </a:r>
            <a:r>
              <a:rPr lang="es-AR" sz="1200" dirty="0" smtClean="0"/>
              <a:t> </a:t>
            </a:r>
            <a:r>
              <a:rPr lang="es-AR" sz="1200" dirty="0" err="1" smtClean="0"/>
              <a:t>Langemo</a:t>
            </a:r>
            <a:r>
              <a:rPr lang="es-AR" sz="1200" dirty="0" smtClean="0"/>
              <a:t> &amp; Brown, 2006.</a:t>
            </a:r>
            <a:endParaRPr lang="es-ES" sz="1200" dirty="0" smtClean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3913584" y="274638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es-AR" sz="3600" dirty="0" smtClean="0"/>
              <a:t>Cambios de la piel hacia el final de la vida</a:t>
            </a:r>
            <a:endParaRPr lang="es-AR" sz="3600" dirty="0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3563888" y="1600201"/>
            <a:ext cx="5436096" cy="3484984"/>
          </a:xfrm>
        </p:spPr>
        <p:txBody>
          <a:bodyPr/>
          <a:lstStyle/>
          <a:p>
            <a:r>
              <a:rPr lang="es-AR" dirty="0" smtClean="0">
                <a:solidFill>
                  <a:srgbClr val="FF0000"/>
                </a:solidFill>
              </a:rPr>
              <a:t>SCALE</a:t>
            </a:r>
            <a:r>
              <a:rPr lang="es-AR" dirty="0" smtClean="0"/>
              <a:t> </a:t>
            </a:r>
            <a:r>
              <a:rPr lang="es-AR" dirty="0" err="1" smtClean="0"/>
              <a:t>skin</a:t>
            </a:r>
            <a:r>
              <a:rPr lang="es-AR" dirty="0" smtClean="0"/>
              <a:t> </a:t>
            </a:r>
            <a:r>
              <a:rPr lang="es-AR" dirty="0" err="1" smtClean="0"/>
              <a:t>changes</a:t>
            </a:r>
            <a:r>
              <a:rPr lang="es-AR" dirty="0" smtClean="0"/>
              <a:t> at </a:t>
            </a:r>
            <a:r>
              <a:rPr lang="es-AR" dirty="0" err="1" smtClean="0"/>
              <a:t>life’s</a:t>
            </a:r>
            <a:r>
              <a:rPr lang="es-AR" dirty="0" smtClean="0"/>
              <a:t> </a:t>
            </a:r>
            <a:r>
              <a:rPr lang="es-AR" dirty="0" err="1" smtClean="0"/>
              <a:t>end</a:t>
            </a:r>
            <a:r>
              <a:rPr lang="es-AR" dirty="0" smtClean="0"/>
              <a:t> </a:t>
            </a:r>
            <a:endParaRPr lang="es-AR" baseline="30000" dirty="0" smtClean="0"/>
          </a:p>
          <a:p>
            <a:pPr>
              <a:spcBef>
                <a:spcPts val="1800"/>
              </a:spcBef>
            </a:pPr>
            <a:r>
              <a:rPr lang="es-AR" dirty="0" smtClean="0">
                <a:solidFill>
                  <a:srgbClr val="FF0000"/>
                </a:solidFill>
              </a:rPr>
              <a:t>KTU</a:t>
            </a:r>
            <a:r>
              <a:rPr lang="es-AR" dirty="0" smtClean="0"/>
              <a:t> Kennedy terminal </a:t>
            </a:r>
            <a:r>
              <a:rPr lang="es-AR" dirty="0" err="1" smtClean="0"/>
              <a:t>ulcer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0" y="2721114"/>
            <a:ext cx="4166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/>
              <a:t>Úlcera de Kennedy</a:t>
            </a:r>
            <a:endParaRPr lang="es-AR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 smtClean="0"/>
              <a:t>UPP vs KTU</a:t>
            </a:r>
            <a:endParaRPr lang="es-AR" sz="40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600" dirty="0" smtClean="0"/>
              <a:t>Establecer un correcto diagnóstico y </a:t>
            </a:r>
            <a:r>
              <a:rPr lang="es-AR" sz="2600" b="1" dirty="0" smtClean="0"/>
              <a:t>objetivos de cuidado realistas</a:t>
            </a:r>
            <a:r>
              <a:rPr lang="es-AR" sz="2600" dirty="0" smtClean="0"/>
              <a:t> para el paciente y la familia.</a:t>
            </a:r>
          </a:p>
          <a:p>
            <a:r>
              <a:rPr lang="es-AR" sz="2600" dirty="0" smtClean="0"/>
              <a:t>Tratamiento: similar. Objetivo: control del síntoma, confort y limitar la progresión de la herida Documentación.</a:t>
            </a:r>
          </a:p>
          <a:p>
            <a:r>
              <a:rPr lang="es-AR" sz="2600" dirty="0" smtClean="0"/>
              <a:t>En FDV los cambios posturales deben basarse en el confort del </a:t>
            </a:r>
            <a:r>
              <a:rPr lang="es-AR" sz="2600" dirty="0" err="1" smtClean="0"/>
              <a:t>pte</a:t>
            </a:r>
            <a:r>
              <a:rPr lang="es-AR" sz="2600" dirty="0" smtClean="0"/>
              <a:t>.  </a:t>
            </a:r>
          </a:p>
          <a:p>
            <a:r>
              <a:rPr lang="es-AR" sz="2600" b="1" dirty="0" smtClean="0"/>
              <a:t>KTU ocurren por la cercanía del final de vida y no por falta de cuidado</a:t>
            </a:r>
            <a:r>
              <a:rPr lang="es-AR" sz="2600" dirty="0" smtClean="0"/>
              <a:t>. </a:t>
            </a:r>
          </a:p>
          <a:p>
            <a:r>
              <a:rPr lang="es-AR" sz="2600" dirty="0" smtClean="0"/>
              <a:t>Las medidas preventivas no revierten el daño tisular.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424000" cy="5032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000"/>
                <a:gridCol w="3240000"/>
                <a:gridCol w="3240000"/>
              </a:tblGrid>
              <a:tr h="57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UPP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UTK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5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003300"/>
                          </a:solidFill>
                        </a:rPr>
                        <a:t>Progresión</a:t>
                      </a:r>
                      <a:endParaRPr lang="es-AR" sz="2400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dirty="0" smtClean="0">
                          <a:solidFill>
                            <a:srgbClr val="003300"/>
                          </a:solidFill>
                        </a:rPr>
                        <a:t>Lento</a:t>
                      </a:r>
                      <a:endParaRPr lang="es-AR" sz="2400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003300"/>
                          </a:solidFill>
                        </a:rPr>
                        <a:t>Rápido</a:t>
                      </a:r>
                      <a:endParaRPr lang="es-AR" sz="2400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003300"/>
                          </a:solidFill>
                        </a:rPr>
                        <a:t>Color</a:t>
                      </a:r>
                      <a:endParaRPr lang="es-AR" sz="2400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003300"/>
                          </a:solidFill>
                        </a:rPr>
                        <a:t>Rojo persistente</a:t>
                      </a:r>
                      <a:endParaRPr lang="es-AR" sz="2400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003300"/>
                          </a:solidFill>
                        </a:rPr>
                        <a:t>Amarillo, violeta, azul, negro</a:t>
                      </a:r>
                      <a:endParaRPr lang="es-AR" sz="2400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dirty="0" smtClean="0">
                          <a:solidFill>
                            <a:srgbClr val="003300"/>
                          </a:solidFill>
                        </a:rPr>
                        <a:t>Contorno</a:t>
                      </a:r>
                      <a:endParaRPr lang="es-AR" sz="2400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003300"/>
                          </a:solidFill>
                        </a:rPr>
                        <a:t>Redondeada, imitando la prominencia ósea subyacente</a:t>
                      </a:r>
                      <a:endParaRPr lang="es-AR" sz="2400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003300"/>
                          </a:solidFill>
                        </a:rPr>
                        <a:t>Pera, mariposa, herradura</a:t>
                      </a:r>
                      <a:endParaRPr lang="es-AR" sz="2400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003300"/>
                          </a:solidFill>
                        </a:rPr>
                        <a:t>Tratamiento</a:t>
                      </a:r>
                      <a:endParaRPr lang="es-AR" sz="2400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003300"/>
                          </a:solidFill>
                        </a:rPr>
                        <a:t>Basado en la herida</a:t>
                      </a:r>
                      <a:endParaRPr lang="es-AR" sz="2400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003300"/>
                          </a:solidFill>
                        </a:rPr>
                        <a:t>Basado en la herida</a:t>
                      </a:r>
                      <a:endParaRPr lang="es-AR" sz="2400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dirty="0" smtClean="0">
                          <a:solidFill>
                            <a:srgbClr val="003300"/>
                          </a:solidFill>
                        </a:rPr>
                        <a:t>Pronóstico</a:t>
                      </a:r>
                      <a:endParaRPr lang="es-AR" sz="2400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003300"/>
                          </a:solidFill>
                        </a:rPr>
                        <a:t>Variable, de malo a excelente</a:t>
                      </a:r>
                      <a:endParaRPr lang="es-AR" sz="2400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rgbClr val="003300"/>
                          </a:solidFill>
                        </a:rPr>
                        <a:t>Pobre </a:t>
                      </a:r>
                      <a:endParaRPr lang="es-AR" sz="2400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ricu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9483" y="1412776"/>
            <a:ext cx="2430990" cy="3456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Recursos para heridas</a:t>
            </a: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07504" y="1484784"/>
            <a:ext cx="5040560" cy="5301208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s-AR" sz="2000" dirty="0" err="1" smtClean="0"/>
              <a:t>PriCUPP</a:t>
            </a:r>
            <a:r>
              <a:rPr lang="es-AR" sz="2000" dirty="0" smtClean="0"/>
              <a:t> </a:t>
            </a:r>
            <a:r>
              <a:rPr lang="es-AR" sz="2000" dirty="0" smtClean="0">
                <a:hlinkClick r:id="rId3"/>
              </a:rPr>
              <a:t>http://www.acamedbai.org.ar/PriCUPP.pdf</a:t>
            </a:r>
            <a:r>
              <a:rPr lang="es-AR" sz="2000" dirty="0" smtClean="0"/>
              <a:t> </a:t>
            </a:r>
          </a:p>
          <a:p>
            <a:pPr>
              <a:spcBef>
                <a:spcPts val="3600"/>
              </a:spcBef>
            </a:pPr>
            <a:r>
              <a:rPr lang="es-AR" sz="2000" dirty="0" smtClean="0"/>
              <a:t>Comité </a:t>
            </a:r>
            <a:r>
              <a:rPr lang="es-AR" sz="2000" dirty="0"/>
              <a:t>de Expertos Enfermeros en cuidados de las Úlceras por Presión y Heridas (CEECUPPYH) </a:t>
            </a:r>
            <a:r>
              <a:rPr lang="es-AR" sz="2000" dirty="0" smtClean="0">
                <a:hlinkClick r:id="rId4"/>
              </a:rPr>
              <a:t>https://www.facebook.com/CEECUPPYH/</a:t>
            </a:r>
            <a:endParaRPr lang="es-AR" sz="2000" dirty="0" smtClean="0"/>
          </a:p>
          <a:p>
            <a:pPr>
              <a:spcBef>
                <a:spcPts val="3600"/>
              </a:spcBef>
            </a:pPr>
            <a:r>
              <a:rPr lang="es-AR" sz="2000" dirty="0" smtClean="0"/>
              <a:t>Formación en heridas: </a:t>
            </a:r>
            <a:r>
              <a:rPr lang="es-AR" sz="2000" dirty="0" smtClean="0">
                <a:hlinkClick r:id="rId5"/>
              </a:rPr>
              <a:t>https://www.formacionenheridas.org</a:t>
            </a:r>
            <a:endParaRPr lang="es-AR" sz="2000" dirty="0" smtClean="0"/>
          </a:p>
          <a:p>
            <a:pPr>
              <a:spcBef>
                <a:spcPts val="3600"/>
              </a:spcBef>
            </a:pPr>
            <a:r>
              <a:rPr lang="es-AR" sz="2000" dirty="0" smtClean="0"/>
              <a:t>GNEAUPP </a:t>
            </a:r>
            <a:r>
              <a:rPr lang="es-AR" sz="2000" dirty="0" smtClean="0">
                <a:hlinkClick r:id="rId6"/>
              </a:rPr>
              <a:t>https://gneaupp.info/</a:t>
            </a:r>
            <a:endParaRPr lang="es-A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9397" y="2779597"/>
            <a:ext cx="1080120" cy="100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 descr="formacion en herida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62165" y="4045406"/>
            <a:ext cx="1054585" cy="895762"/>
          </a:xfrm>
          <a:prstGeom prst="rect">
            <a:avLst/>
          </a:prstGeom>
        </p:spPr>
      </p:pic>
      <p:pic>
        <p:nvPicPr>
          <p:cNvPr id="10" name="9 Imagen" descr="gneaup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34707" y="5170520"/>
            <a:ext cx="1709501" cy="92277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A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Valoración y cura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Interrogar a la herida. Poner en contexto.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s-ES" sz="3000" dirty="0" smtClean="0"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s-ES" sz="3000" dirty="0" smtClean="0">
                <a:cs typeface="Arial" pitchFamily="34" charset="0"/>
              </a:rPr>
              <a:t>Localización, etiología, clasificación, </a:t>
            </a:r>
            <a:r>
              <a:rPr lang="es-ES" sz="3000" dirty="0" err="1" smtClean="0">
                <a:cs typeface="Arial" pitchFamily="34" charset="0"/>
              </a:rPr>
              <a:t>estadiaje</a:t>
            </a:r>
            <a:r>
              <a:rPr lang="es-ES" sz="3000" dirty="0" smtClean="0">
                <a:cs typeface="Arial" pitchFamily="34" charset="0"/>
              </a:rPr>
              <a:t>,  evolución, exudado. 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s-ES" sz="3000" dirty="0" smtClean="0">
                <a:cs typeface="Arial" pitchFamily="34" charset="0"/>
              </a:rPr>
              <a:t>Dimensiones, </a:t>
            </a:r>
            <a:r>
              <a:rPr lang="es-ES" sz="3000" dirty="0" err="1" smtClean="0">
                <a:cs typeface="Arial" pitchFamily="34" charset="0"/>
              </a:rPr>
              <a:t>tunelizaciones</a:t>
            </a:r>
            <a:r>
              <a:rPr lang="es-ES" sz="3000" dirty="0" smtClean="0">
                <a:cs typeface="Arial" pitchFamily="34" charset="0"/>
              </a:rPr>
              <a:t>, fístulas.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s-ES" sz="3000" dirty="0" smtClean="0">
                <a:cs typeface="Arial" pitchFamily="34" charset="0"/>
              </a:rPr>
              <a:t>Dolor.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s-ES" sz="3000" dirty="0" smtClean="0">
                <a:cs typeface="Arial" pitchFamily="34" charset="0"/>
              </a:rPr>
              <a:t>Estado de la piel </a:t>
            </a:r>
            <a:r>
              <a:rPr lang="es-ES" sz="3000" dirty="0" err="1" smtClean="0">
                <a:cs typeface="Arial" pitchFamily="34" charset="0"/>
              </a:rPr>
              <a:t>perilesional</a:t>
            </a:r>
            <a:r>
              <a:rPr lang="es-ES" sz="3000" dirty="0" smtClean="0"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s-ES" sz="3000" dirty="0" smtClean="0">
                <a:cs typeface="Arial" pitchFamily="34" charset="0"/>
              </a:rPr>
              <a:t>Signos de infección.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s-ES" sz="3000" dirty="0" smtClean="0">
                <a:cs typeface="Arial" pitchFamily="34" charset="0"/>
              </a:rPr>
              <a:t>Condiciones del paciente.</a:t>
            </a: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xmlns="" val="297155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A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Valoración y cura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Interrogar a la herida. Poner en contexto.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s-ES" dirty="0" smtClean="0"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s-ES" dirty="0" smtClean="0">
                <a:cs typeface="Arial" pitchFamily="34" charset="0"/>
              </a:rPr>
              <a:t>Corrección/manejo  de causas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s-ES" dirty="0" smtClean="0">
                <a:cs typeface="Arial" pitchFamily="34" charset="0"/>
              </a:rPr>
              <a:t>Cuidados generales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s-ES" dirty="0" smtClean="0">
                <a:cs typeface="Arial" pitchFamily="34" charset="0"/>
              </a:rPr>
              <a:t>Nutrición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s-ES" dirty="0" smtClean="0">
                <a:cs typeface="Arial" pitchFamily="34" charset="0"/>
              </a:rPr>
              <a:t>Soporte emocional e imagen corporal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s-ES" dirty="0" smtClean="0">
                <a:cs typeface="Arial" pitchFamily="34" charset="0"/>
              </a:rPr>
              <a:t>Manejo del dolor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s-ES" dirty="0" smtClean="0"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s-ES" dirty="0" smtClean="0">
                <a:cs typeface="Arial" pitchFamily="34" charset="0"/>
              </a:rPr>
              <a:t>Cuidados específicos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s-ES" dirty="0" smtClean="0">
                <a:cs typeface="Arial" pitchFamily="34" charset="0"/>
              </a:rPr>
              <a:t>Cura avanzada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s-ES" dirty="0" smtClean="0">
                <a:cs typeface="Arial" pitchFamily="34" charset="0"/>
              </a:rPr>
              <a:t>Preparación del lecho de la herida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s-ES" dirty="0" smtClean="0">
              <a:cs typeface="Arial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97155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A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Cura Avanzada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9525" algn="ctr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s-AR" altLang="es-AR" sz="3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Cura en Ambiente Húmedo (CAH)</a:t>
            </a:r>
          </a:p>
          <a:p>
            <a:pPr marL="0" indent="9525" algn="ctr">
              <a:buNone/>
            </a:pPr>
            <a:endParaRPr lang="es-AR" dirty="0" smtClean="0"/>
          </a:p>
          <a:p>
            <a:pPr marL="0" indent="9525" algn="ctr">
              <a:buNone/>
            </a:pPr>
            <a:r>
              <a:rPr lang="es-AR" sz="3000" dirty="0" smtClean="0"/>
              <a:t>La CAH mantiene las condiciones fisiológicas y ambientales en el lecho de una úlcera o herida crónica similares a los tejidos inferiores a la epidermis favoreciendo su proceso de cicatrización.</a:t>
            </a:r>
            <a:endParaRPr lang="es-AR" altLang="es-AR" sz="3000" b="1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55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altLang="es-AR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Beneficios de la CAH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altLang="es-AR" sz="3000" dirty="0" smtClean="0">
                <a:cs typeface="Arial" charset="0"/>
              </a:rPr>
              <a:t>Favorece migración celular, </a:t>
            </a:r>
            <a:r>
              <a:rPr lang="es-AR" altLang="es-AR" sz="3000" dirty="0" err="1" smtClean="0">
                <a:cs typeface="Arial" charset="0"/>
              </a:rPr>
              <a:t>angiogénesis</a:t>
            </a:r>
            <a:r>
              <a:rPr lang="es-AR" altLang="es-AR" sz="3000" dirty="0" smtClean="0">
                <a:cs typeface="Arial" charset="0"/>
              </a:rPr>
              <a:t>, síntesis de colágeno</a:t>
            </a:r>
          </a:p>
          <a:p>
            <a:pPr>
              <a:lnSpc>
                <a:spcPct val="90000"/>
              </a:lnSpc>
            </a:pPr>
            <a:r>
              <a:rPr lang="es-AR" altLang="es-AR" sz="3000" dirty="0" smtClean="0">
                <a:cs typeface="Arial" charset="0"/>
              </a:rPr>
              <a:t>Mantiene humedad y temperatura</a:t>
            </a:r>
            <a:endParaRPr lang="es-ES" altLang="es-AR" sz="3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s-AR" altLang="es-AR" sz="3000" dirty="0" smtClean="0">
                <a:cs typeface="Arial" charset="0"/>
              </a:rPr>
              <a:t>Desbridamiento </a:t>
            </a:r>
            <a:r>
              <a:rPr lang="es-AR" altLang="es-AR" sz="3000" dirty="0" err="1" smtClean="0">
                <a:cs typeface="Arial" charset="0"/>
              </a:rPr>
              <a:t>autolítico</a:t>
            </a:r>
            <a:endParaRPr lang="es-ES" altLang="es-AR" sz="3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s-AR" altLang="es-AR" sz="3000" dirty="0" smtClean="0">
                <a:cs typeface="Arial" charset="0"/>
              </a:rPr>
              <a:t>Menos dolor</a:t>
            </a:r>
            <a:endParaRPr lang="es-ES" altLang="es-AR" sz="3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s-AR" altLang="es-AR" sz="3000" dirty="0" smtClean="0">
                <a:cs typeface="Arial" charset="0"/>
              </a:rPr>
              <a:t>Mayor velocidad y mejor calidad de cicatriz</a:t>
            </a:r>
            <a:endParaRPr lang="es-ES" altLang="es-AR" sz="3000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endParaRPr lang="es-ES" altLang="es-AR" dirty="0" smtClean="0">
              <a:cs typeface="Arial" charset="0"/>
            </a:endParaRPr>
          </a:p>
          <a:p>
            <a:endParaRPr lang="es-AR" dirty="0"/>
          </a:p>
        </p:txBody>
      </p:sp>
      <p:sp>
        <p:nvSpPr>
          <p:cNvPr id="13" name="11 Marcador de contenido"/>
          <p:cNvSpPr txBox="1">
            <a:spLocks/>
          </p:cNvSpPr>
          <p:nvPr/>
        </p:nvSpPr>
        <p:spPr>
          <a:xfrm>
            <a:off x="2291190" y="4509120"/>
            <a:ext cx="6624736" cy="1612776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85725" marR="0" lvl="1" indent="-15875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r>
              <a:rPr kumimoji="0" lang="es-AR" altLang="es-A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Apósitos activos</a:t>
            </a:r>
          </a:p>
          <a:p>
            <a:pPr marL="85725" marR="0" lvl="1" indent="-15875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r>
              <a:rPr kumimoji="0" lang="es-AR" altLang="es-A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Frecuencia ajustada a condiciones de la herida, del paciente y del producto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55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Preparación </a:t>
            </a:r>
            <a:br>
              <a:rPr lang="es-A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del lecho de la herida (PLH)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spcAft>
                <a:spcPts val="1200"/>
              </a:spcAft>
              <a:buNone/>
            </a:pP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Desbridamiento y limpieza son los métodos indispensables para la PLH</a:t>
            </a:r>
            <a:endParaRPr lang="es-AR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es-A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AR" sz="3000" dirty="0" smtClean="0"/>
              <a:t> control del </a:t>
            </a:r>
            <a:r>
              <a:rPr lang="es-AR" sz="3000" b="1" dirty="0" smtClean="0"/>
              <a:t>tejido</a:t>
            </a:r>
            <a:r>
              <a:rPr lang="es-AR" sz="3000" dirty="0" smtClean="0"/>
              <a:t> desvitalizado</a:t>
            </a:r>
          </a:p>
          <a:p>
            <a:pPr>
              <a:spcBef>
                <a:spcPts val="1800"/>
              </a:spcBef>
            </a:pPr>
            <a:r>
              <a:rPr lang="es-A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AR" sz="3000" dirty="0" smtClean="0"/>
              <a:t> control de la </a:t>
            </a:r>
            <a:r>
              <a:rPr lang="es-AR" sz="3000" b="1" dirty="0" smtClean="0"/>
              <a:t>infección</a:t>
            </a:r>
            <a:r>
              <a:rPr lang="es-AR" sz="3000" dirty="0" smtClean="0"/>
              <a:t>, inflamación</a:t>
            </a:r>
          </a:p>
          <a:p>
            <a:pPr>
              <a:spcBef>
                <a:spcPts val="1800"/>
              </a:spcBef>
            </a:pPr>
            <a:r>
              <a:rPr lang="es-A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AR" sz="3000" dirty="0" smtClean="0"/>
              <a:t> control de la </a:t>
            </a:r>
            <a:r>
              <a:rPr lang="es-AR" sz="3000" b="1" dirty="0" smtClean="0"/>
              <a:t>humedad</a:t>
            </a:r>
          </a:p>
          <a:p>
            <a:pPr>
              <a:spcBef>
                <a:spcPts val="1800"/>
              </a:spcBef>
            </a:pPr>
            <a:r>
              <a:rPr lang="es-A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AR" sz="3000" dirty="0" smtClean="0"/>
              <a:t>  control de la granulación, </a:t>
            </a:r>
            <a:r>
              <a:rPr lang="es-AR" sz="3000" b="1" dirty="0" err="1" smtClean="0"/>
              <a:t>epitelización</a:t>
            </a:r>
            <a:endParaRPr lang="es-AR" sz="3000" b="1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97155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Productos para CAH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Soluciones de limpieza</a:t>
            </a:r>
          </a:p>
          <a:p>
            <a:r>
              <a:rPr lang="es-AR" dirty="0" smtClean="0"/>
              <a:t>Apósitos</a:t>
            </a:r>
          </a:p>
          <a:p>
            <a:r>
              <a:rPr lang="es-AR" dirty="0" smtClean="0"/>
              <a:t>Productos barrera</a:t>
            </a:r>
            <a:endParaRPr 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23728" y="3573016"/>
            <a:ext cx="6408712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 en contexto TIME</a:t>
            </a:r>
          </a:p>
          <a:p>
            <a:pPr algn="ctr"/>
            <a:endParaRPr lang="es-AR" sz="1600" dirty="0"/>
          </a:p>
          <a:p>
            <a:pPr algn="ctr"/>
            <a:r>
              <a:rPr lang="es-AR" sz="2800" dirty="0"/>
              <a:t>El mejor apósito si es mal usado hace fracasar la cura, genera dolor, e incrementa costos asistenciales</a:t>
            </a:r>
            <a:r>
              <a:rPr lang="es-AR" sz="2800" dirty="0" smtClean="0"/>
              <a:t>.</a:t>
            </a:r>
            <a:endParaRPr lang="es-AR" sz="2800" dirty="0"/>
          </a:p>
        </p:txBody>
      </p:sp>
      <p:sp>
        <p:nvSpPr>
          <p:cNvPr id="13" name="12 Rectángulo"/>
          <p:cNvSpPr/>
          <p:nvPr/>
        </p:nvSpPr>
        <p:spPr>
          <a:xfrm>
            <a:off x="7524328" y="5877272"/>
            <a:ext cx="1351845" cy="276999"/>
          </a:xfrm>
          <a:prstGeom prst="rect">
            <a:avLst/>
          </a:prstGeom>
          <a:noFill/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sz="1200" dirty="0" smtClean="0">
                <a:hlinkClick r:id="rId2"/>
              </a:rPr>
              <a:t>www.apositos.net</a:t>
            </a:r>
            <a:r>
              <a:rPr lang="es-AR" sz="1200" dirty="0" smtClean="0"/>
              <a:t> 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xmlns="" val="297155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Productos para CAH</a:t>
            </a:r>
            <a:endParaRPr lang="es-AR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chemeClr val="tx1"/>
              </a:buClr>
              <a:buNone/>
              <a:defRPr/>
            </a:pPr>
            <a:r>
              <a:rPr lang="es-AR" sz="30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Soluciones de limpieza</a:t>
            </a:r>
          </a:p>
          <a:p>
            <a:pPr>
              <a:buClr>
                <a:schemeClr val="tx1"/>
              </a:buClr>
              <a:defRPr/>
            </a:pPr>
            <a:r>
              <a:rPr lang="es-ES" sz="3000" dirty="0" smtClean="0">
                <a:cs typeface="Arial" pitchFamily="34" charset="0"/>
              </a:rPr>
              <a:t>Limpiar superficie, arrastrar detritus</a:t>
            </a:r>
          </a:p>
          <a:p>
            <a:pPr>
              <a:buClr>
                <a:schemeClr val="tx1"/>
              </a:buClr>
              <a:defRPr/>
            </a:pPr>
            <a:r>
              <a:rPr lang="es-ES" sz="3000" dirty="0" smtClean="0">
                <a:cs typeface="Arial" pitchFamily="34" charset="0"/>
              </a:rPr>
              <a:t>Control de carga bacteriana sin toxicidad al tejido en formación</a:t>
            </a:r>
          </a:p>
          <a:p>
            <a:pPr lvl="1">
              <a:buClr>
                <a:schemeClr val="tx1"/>
              </a:buClr>
              <a:defRPr/>
            </a:pPr>
            <a:r>
              <a:rPr lang="es-ES" dirty="0" smtClean="0">
                <a:cs typeface="Arial" pitchFamily="34" charset="0"/>
              </a:rPr>
              <a:t>Agua corriente segura, agua hervida enfriada, agua destilada, solución fisiológica 0,9%</a:t>
            </a:r>
          </a:p>
          <a:p>
            <a:pPr lvl="1">
              <a:buClr>
                <a:schemeClr val="tx1"/>
              </a:buClr>
              <a:defRPr/>
            </a:pPr>
            <a:r>
              <a:rPr lang="es-ES" dirty="0" err="1" smtClean="0">
                <a:cs typeface="Arial" pitchFamily="34" charset="0"/>
              </a:rPr>
              <a:t>Digluconato</a:t>
            </a:r>
            <a:r>
              <a:rPr lang="es-ES" dirty="0" smtClean="0">
                <a:cs typeface="Arial" pitchFamily="34" charset="0"/>
              </a:rPr>
              <a:t> de </a:t>
            </a:r>
            <a:r>
              <a:rPr lang="es-ES" dirty="0" err="1" smtClean="0">
                <a:cs typeface="Arial" pitchFamily="34" charset="0"/>
              </a:rPr>
              <a:t>Clorhexidina</a:t>
            </a:r>
            <a:r>
              <a:rPr lang="es-ES" dirty="0" smtClean="0">
                <a:cs typeface="Arial" pitchFamily="34" charset="0"/>
              </a:rPr>
              <a:t>  2%</a:t>
            </a:r>
          </a:p>
          <a:p>
            <a:pPr lvl="1">
              <a:buClr>
                <a:schemeClr val="tx1"/>
              </a:buClr>
              <a:defRPr/>
            </a:pPr>
            <a:r>
              <a:rPr lang="es-ES" dirty="0" smtClean="0">
                <a:cs typeface="Arial" pitchFamily="34" charset="0"/>
              </a:rPr>
              <a:t>PHMB 0,3%</a:t>
            </a:r>
          </a:p>
          <a:p>
            <a:pPr>
              <a:buClr>
                <a:schemeClr val="tx1"/>
              </a:buClr>
              <a:defRPr/>
            </a:pPr>
            <a:endParaRPr lang="es-ES" sz="3600" dirty="0" smtClean="0"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24328" y="5877272"/>
            <a:ext cx="1351845" cy="276999"/>
          </a:xfrm>
          <a:prstGeom prst="rect">
            <a:avLst/>
          </a:prstGeom>
          <a:noFill/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sz="1200" dirty="0" smtClean="0">
                <a:hlinkClick r:id="rId2"/>
              </a:rPr>
              <a:t>www.apositos.net</a:t>
            </a:r>
            <a:r>
              <a:rPr lang="es-AR" sz="1200" dirty="0" smtClean="0"/>
              <a:t> 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xmlns="" val="297155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Productos para CAH</a:t>
            </a:r>
            <a:endParaRPr lang="es-AR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Clr>
                <a:schemeClr val="tx1"/>
              </a:buClr>
              <a:buNone/>
              <a:defRPr/>
            </a:pPr>
            <a:r>
              <a:rPr lang="es-AR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Apósitos</a:t>
            </a:r>
          </a:p>
          <a:p>
            <a:pPr>
              <a:buClr>
                <a:schemeClr val="tx1"/>
              </a:buClr>
              <a:defRPr/>
            </a:pPr>
            <a:r>
              <a:rPr lang="es-ES" dirty="0" smtClean="0">
                <a:cs typeface="Arial" pitchFamily="34" charset="0"/>
              </a:rPr>
              <a:t>Barrera para  agresiones externas y salida de bacterias, fluidos, temperatura y olores.</a:t>
            </a:r>
          </a:p>
          <a:p>
            <a:pPr>
              <a:buClr>
                <a:schemeClr val="tx1"/>
              </a:buClr>
              <a:defRPr/>
            </a:pPr>
            <a:r>
              <a:rPr lang="es-ES" dirty="0" smtClean="0">
                <a:cs typeface="Arial" pitchFamily="34" charset="0"/>
              </a:rPr>
              <a:t>Mantener lecho  con humedad necesaria pero sin maceración.</a:t>
            </a:r>
          </a:p>
          <a:p>
            <a:pPr>
              <a:buClr>
                <a:schemeClr val="tx1"/>
              </a:buClr>
              <a:defRPr/>
            </a:pPr>
            <a:r>
              <a:rPr lang="es-ES" dirty="0" smtClean="0">
                <a:cs typeface="Arial" pitchFamily="34" charset="0"/>
              </a:rPr>
              <a:t>Gestión del exudado.</a:t>
            </a:r>
          </a:p>
          <a:p>
            <a:pPr>
              <a:buClr>
                <a:schemeClr val="tx1"/>
              </a:buClr>
              <a:defRPr/>
            </a:pPr>
            <a:r>
              <a:rPr lang="es-ES" dirty="0" smtClean="0">
                <a:cs typeface="Arial" pitchFamily="34" charset="0"/>
              </a:rPr>
              <a:t>Flexible; de fácil aplicación y retirada.</a:t>
            </a:r>
          </a:p>
          <a:p>
            <a:pPr>
              <a:buClr>
                <a:schemeClr val="tx1"/>
              </a:buClr>
              <a:defRPr/>
            </a:pPr>
            <a:r>
              <a:rPr lang="es-ES" dirty="0" smtClean="0">
                <a:cs typeface="Arial" pitchFamily="34" charset="0"/>
              </a:rPr>
              <a:t>No dejar residuos y no descomponerse.</a:t>
            </a:r>
          </a:p>
          <a:p>
            <a:pPr>
              <a:buClr>
                <a:schemeClr val="tx1"/>
              </a:buClr>
              <a:defRPr/>
            </a:pPr>
            <a:r>
              <a:rPr lang="es-ES" dirty="0" smtClean="0">
                <a:cs typeface="Arial" pitchFamily="34" charset="0"/>
              </a:rPr>
              <a:t>No adherirse a las lesiones.</a:t>
            </a:r>
          </a:p>
          <a:p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7524328" y="5877272"/>
            <a:ext cx="1351845" cy="276999"/>
          </a:xfrm>
          <a:prstGeom prst="rect">
            <a:avLst/>
          </a:prstGeom>
          <a:noFill/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sz="1200" dirty="0" smtClean="0">
                <a:hlinkClick r:id="rId2"/>
              </a:rPr>
              <a:t>www.apositos.net</a:t>
            </a:r>
            <a:r>
              <a:rPr lang="es-AR" sz="1200" dirty="0" smtClean="0"/>
              <a:t> 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xmlns="" val="297155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Productos para CAH</a:t>
            </a:r>
            <a:endParaRPr lang="es-AR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Clr>
                <a:schemeClr val="tx1"/>
              </a:buClr>
              <a:buNone/>
              <a:defRPr/>
            </a:pPr>
            <a:r>
              <a:rPr lang="es-AR" sz="30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Productos barrera</a:t>
            </a:r>
          </a:p>
          <a:p>
            <a:pPr>
              <a:buClr>
                <a:schemeClr val="tx1"/>
              </a:buClr>
              <a:defRPr/>
            </a:pPr>
            <a:r>
              <a:rPr lang="es-ES" sz="3000" dirty="0" smtClean="0">
                <a:cs typeface="Arial" pitchFamily="34" charset="0"/>
              </a:rPr>
              <a:t>Proteger la piel </a:t>
            </a:r>
            <a:r>
              <a:rPr lang="es-ES" sz="3000" dirty="0" err="1" smtClean="0">
                <a:cs typeface="Arial" pitchFamily="34" charset="0"/>
              </a:rPr>
              <a:t>perilesional</a:t>
            </a:r>
            <a:endParaRPr lang="es-ES" sz="3000" dirty="0" smtClean="0">
              <a:cs typeface="Arial" pitchFamily="34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s-ES" sz="3000" dirty="0" smtClean="0">
                <a:cs typeface="Arial" pitchFamily="34" charset="0"/>
              </a:rPr>
              <a:t>No irritar</a:t>
            </a:r>
          </a:p>
          <a:p>
            <a:pPr>
              <a:buClr>
                <a:schemeClr val="tx1"/>
              </a:buClr>
              <a:defRPr/>
            </a:pPr>
            <a:r>
              <a:rPr lang="es-ES" sz="3000" dirty="0" smtClean="0">
                <a:cs typeface="Arial" pitchFamily="34" charset="0"/>
              </a:rPr>
              <a:t>No dificultar la adherencia de apósitos</a:t>
            </a:r>
          </a:p>
          <a:p>
            <a:pPr lvl="1">
              <a:buClr>
                <a:schemeClr val="tx1"/>
              </a:buClr>
              <a:defRPr/>
            </a:pPr>
            <a:r>
              <a:rPr lang="es-ES" sz="2600" dirty="0" smtClean="0">
                <a:cs typeface="Arial" pitchFamily="34" charset="0"/>
              </a:rPr>
              <a:t>Ácidos grasos esenciales</a:t>
            </a:r>
          </a:p>
          <a:p>
            <a:pPr lvl="1">
              <a:buClr>
                <a:schemeClr val="tx1"/>
              </a:buClr>
              <a:defRPr/>
            </a:pPr>
            <a:r>
              <a:rPr lang="es-ES" sz="2600" dirty="0" smtClean="0">
                <a:cs typeface="Arial" pitchFamily="34" charset="0"/>
              </a:rPr>
              <a:t>Ácidos grasos </a:t>
            </a:r>
            <a:r>
              <a:rPr lang="es-ES" sz="2600" dirty="0" err="1" smtClean="0">
                <a:cs typeface="Arial" pitchFamily="34" charset="0"/>
              </a:rPr>
              <a:t>hiperoxigenados</a:t>
            </a:r>
            <a:endParaRPr lang="es-ES" sz="2600" dirty="0" smtClean="0">
              <a:cs typeface="Arial" pitchFamily="34" charset="0"/>
            </a:endParaRPr>
          </a:p>
          <a:p>
            <a:pPr lvl="1">
              <a:buClr>
                <a:schemeClr val="tx1"/>
              </a:buClr>
              <a:defRPr/>
            </a:pPr>
            <a:r>
              <a:rPr lang="es-ES" sz="2600" dirty="0" smtClean="0">
                <a:cs typeface="Arial" pitchFamily="34" charset="0"/>
              </a:rPr>
              <a:t>Película barrera</a:t>
            </a:r>
          </a:p>
          <a:p>
            <a:pPr lvl="1">
              <a:buClr>
                <a:schemeClr val="tx1"/>
              </a:buClr>
              <a:defRPr/>
            </a:pPr>
            <a:r>
              <a:rPr lang="es-ES" sz="2600" dirty="0" smtClean="0">
                <a:cs typeface="Arial" pitchFamily="34" charset="0"/>
              </a:rPr>
              <a:t>Cremas con óxido de zinc</a:t>
            </a:r>
          </a:p>
          <a:p>
            <a:pPr lvl="1">
              <a:buClr>
                <a:schemeClr val="tx1"/>
              </a:buClr>
              <a:defRPr/>
            </a:pPr>
            <a:r>
              <a:rPr lang="es-ES" sz="2600" dirty="0" smtClean="0">
                <a:cs typeface="Arial" pitchFamily="34" charset="0"/>
              </a:rPr>
              <a:t>Film poliuretano</a:t>
            </a:r>
          </a:p>
          <a:p>
            <a:pPr>
              <a:buClr>
                <a:schemeClr val="tx1"/>
              </a:buClr>
              <a:defRPr/>
            </a:pPr>
            <a:endParaRPr lang="es-ES" sz="3000" dirty="0" smtClean="0">
              <a:cs typeface="Arial" pitchFamily="34" charset="0"/>
            </a:endParaRPr>
          </a:p>
          <a:p>
            <a:pPr>
              <a:buClr>
                <a:schemeClr val="tx1"/>
              </a:buClr>
              <a:buNone/>
              <a:defRPr/>
            </a:pPr>
            <a:endParaRPr lang="es-ES" sz="3600" dirty="0" smtClean="0"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24328" y="5877272"/>
            <a:ext cx="1351845" cy="276999"/>
          </a:xfrm>
          <a:prstGeom prst="rect">
            <a:avLst/>
          </a:prstGeom>
          <a:noFill/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sz="1200" dirty="0" smtClean="0">
                <a:hlinkClick r:id="rId2"/>
              </a:rPr>
              <a:t>www.apositos.net</a:t>
            </a:r>
            <a:r>
              <a:rPr lang="es-AR" sz="1200" dirty="0" smtClean="0"/>
              <a:t> 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xmlns="" val="297155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AR" dirty="0" smtClean="0"/>
              <a:t> </a:t>
            </a:r>
            <a:r>
              <a:rPr lang="es-AR" sz="3600" dirty="0" smtClean="0"/>
              <a:t>control del </a:t>
            </a:r>
            <a:r>
              <a:rPr lang="es-AR" sz="3600" b="1" dirty="0" smtClean="0"/>
              <a:t>tejido</a:t>
            </a:r>
            <a:r>
              <a:rPr lang="es-AR" sz="3600" dirty="0" smtClean="0"/>
              <a:t> desvitalizado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es-AR" dirty="0" smtClean="0"/>
              <a:t>Desbridamiento</a:t>
            </a:r>
          </a:p>
          <a:p>
            <a:pPr>
              <a:spcBef>
                <a:spcPts val="1800"/>
              </a:spcBef>
            </a:pPr>
            <a:r>
              <a:rPr lang="es-AR" sz="2400" dirty="0" err="1" smtClean="0"/>
              <a:t>Autolítico</a:t>
            </a:r>
            <a:r>
              <a:rPr lang="es-AR" sz="2400" dirty="0" smtClean="0"/>
              <a:t>: hidrogeles</a:t>
            </a:r>
          </a:p>
          <a:p>
            <a:pPr>
              <a:spcBef>
                <a:spcPts val="1800"/>
              </a:spcBef>
            </a:pPr>
            <a:r>
              <a:rPr lang="es-AR" sz="2400" dirty="0" smtClean="0"/>
              <a:t>Enzimático: </a:t>
            </a:r>
            <a:r>
              <a:rPr lang="es-AR" sz="2400" dirty="0" err="1" smtClean="0"/>
              <a:t>colagenasa</a:t>
            </a:r>
            <a:endParaRPr lang="es-AR" sz="2400" dirty="0" smtClean="0"/>
          </a:p>
        </p:txBody>
      </p:sp>
      <p:sp>
        <p:nvSpPr>
          <p:cNvPr id="15" name="1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4696" r="14025" b="8016"/>
          <a:stretch>
            <a:fillRect/>
          </a:stretch>
        </p:blipFill>
        <p:spPr bwMode="auto">
          <a:xfrm>
            <a:off x="4860032" y="1844824"/>
            <a:ext cx="1656184" cy="160599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" name="15 Imagen" descr="20170920_194808.jpg"/>
          <p:cNvPicPr>
            <a:picLocks/>
          </p:cNvPicPr>
          <p:nvPr/>
        </p:nvPicPr>
        <p:blipFill>
          <a:blip r:embed="rId4" cstate="print"/>
          <a:srcRect l="14583" r="22221"/>
          <a:stretch>
            <a:fillRect/>
          </a:stretch>
        </p:blipFill>
        <p:spPr>
          <a:xfrm>
            <a:off x="6804248" y="1772816"/>
            <a:ext cx="1728192" cy="15841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97155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Objetivos </a:t>
            </a:r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Revisar la posición profesional frente a las heridas y úlceras.</a:t>
            </a:r>
          </a:p>
          <a:p>
            <a:r>
              <a:rPr lang="es-AR" dirty="0" smtClean="0"/>
              <a:t>Reconocer los beneficios de la cura avanzada y el uso racional de apósitos.</a:t>
            </a:r>
          </a:p>
          <a:p>
            <a:r>
              <a:rPr lang="es-AR" dirty="0" smtClean="0"/>
              <a:t>Ver las particularidades de grupos de pacientes.</a:t>
            </a:r>
          </a:p>
          <a:p>
            <a:r>
              <a:rPr lang="es-AR" dirty="0" smtClean="0"/>
              <a:t>Identificar diferencias entre las UPP y las UTK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AR" sz="4900" dirty="0" smtClean="0"/>
              <a:t> </a:t>
            </a:r>
            <a:r>
              <a:rPr lang="es-AR" sz="4000" dirty="0" smtClean="0"/>
              <a:t>control de la </a:t>
            </a:r>
            <a:r>
              <a:rPr lang="es-AR" sz="4000" b="1" dirty="0" smtClean="0"/>
              <a:t>infección</a:t>
            </a:r>
            <a:r>
              <a:rPr lang="es-AR" sz="4000" dirty="0" smtClean="0"/>
              <a:t>, inflamación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s-AR" dirty="0" smtClean="0"/>
              <a:t>Manejo de carga bacteriana</a:t>
            </a:r>
          </a:p>
          <a:p>
            <a:r>
              <a:rPr lang="es-AR" sz="2400" dirty="0" smtClean="0"/>
              <a:t>Limpieza, desbridamiento, antimicrobianos tópicos, antibióticos tópicos</a:t>
            </a:r>
          </a:p>
          <a:p>
            <a:r>
              <a:rPr lang="es-AR" sz="2400" dirty="0" err="1" smtClean="0"/>
              <a:t>Clorhexidina</a:t>
            </a:r>
            <a:r>
              <a:rPr lang="es-AR" sz="2400" dirty="0" smtClean="0"/>
              <a:t>, PHMB, plata, </a:t>
            </a:r>
            <a:r>
              <a:rPr lang="es-AR" sz="2400" dirty="0" err="1" smtClean="0"/>
              <a:t>alginato</a:t>
            </a:r>
            <a:r>
              <a:rPr lang="es-AR" sz="2400" dirty="0" smtClean="0"/>
              <a:t>, </a:t>
            </a:r>
            <a:r>
              <a:rPr lang="es-AR" sz="2400" dirty="0" err="1" smtClean="0"/>
              <a:t>cadexómero</a:t>
            </a:r>
            <a:r>
              <a:rPr lang="es-AR" sz="2400" dirty="0" smtClean="0"/>
              <a:t> de yodo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s-A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9135" t="6197" b="7050"/>
          <a:stretch>
            <a:fillRect/>
          </a:stretch>
        </p:blipFill>
        <p:spPr bwMode="auto">
          <a:xfrm>
            <a:off x="5868144" y="4365104"/>
            <a:ext cx="2520280" cy="157404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r="5062" b="5501"/>
          <a:stretch>
            <a:fillRect/>
          </a:stretch>
        </p:blipFill>
        <p:spPr bwMode="auto">
          <a:xfrm>
            <a:off x="6012160" y="2276872"/>
            <a:ext cx="2235848" cy="165618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7155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AR" dirty="0" smtClean="0"/>
              <a:t> </a:t>
            </a:r>
            <a:r>
              <a:rPr lang="es-AR" sz="3600" dirty="0" smtClean="0"/>
              <a:t>control de la </a:t>
            </a:r>
            <a:r>
              <a:rPr lang="es-AR" sz="3600" b="1" dirty="0" smtClean="0"/>
              <a:t>humedad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40282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Mantener humedad y evitar maceración</a:t>
            </a:r>
          </a:p>
          <a:p>
            <a:r>
              <a:rPr lang="es-AR" sz="2400" dirty="0" smtClean="0"/>
              <a:t>Film, gasa antiadherente, </a:t>
            </a:r>
            <a:r>
              <a:rPr lang="es-AR" sz="2400" dirty="0" err="1" smtClean="0"/>
              <a:t>hidrocoloides</a:t>
            </a:r>
            <a:r>
              <a:rPr lang="es-AR" sz="2400" dirty="0" smtClean="0"/>
              <a:t>, </a:t>
            </a:r>
            <a:r>
              <a:rPr lang="es-AR" sz="2400" dirty="0" err="1" smtClean="0"/>
              <a:t>alginatos</a:t>
            </a:r>
            <a:r>
              <a:rPr lang="es-AR" sz="2400" dirty="0" smtClean="0"/>
              <a:t>, </a:t>
            </a:r>
            <a:r>
              <a:rPr lang="es-AR" sz="2400" dirty="0" err="1" smtClean="0"/>
              <a:t>hidrocelulares</a:t>
            </a:r>
            <a:r>
              <a:rPr lang="es-AR" sz="2400" dirty="0" smtClean="0"/>
              <a:t>, </a:t>
            </a:r>
            <a:r>
              <a:rPr lang="es-AR" sz="2400" dirty="0" err="1" smtClean="0"/>
              <a:t>hidrofibra</a:t>
            </a:r>
            <a:r>
              <a:rPr lang="es-AR" sz="2400" dirty="0" smtClean="0"/>
              <a:t>.</a:t>
            </a:r>
          </a:p>
          <a:p>
            <a:pPr>
              <a:buNone/>
            </a:pPr>
            <a:r>
              <a:rPr lang="es-AR" dirty="0" smtClean="0"/>
              <a:t>Proteger piel </a:t>
            </a:r>
            <a:r>
              <a:rPr lang="es-AR" dirty="0" err="1" smtClean="0"/>
              <a:t>perilesional</a:t>
            </a:r>
            <a:endParaRPr lang="es-AR" dirty="0" smtClean="0"/>
          </a:p>
          <a:p>
            <a:r>
              <a:rPr lang="es-AR" sz="2400" dirty="0" smtClean="0"/>
              <a:t>Cremas barrera, aceites esenciales, ácidos grasos </a:t>
            </a:r>
            <a:r>
              <a:rPr lang="es-AR" sz="2400" dirty="0" err="1" smtClean="0"/>
              <a:t>hiperoxigenados</a:t>
            </a:r>
            <a:r>
              <a:rPr lang="es-AR" sz="2400" dirty="0" smtClean="0"/>
              <a:t>, pasta al agua, </a:t>
            </a:r>
            <a:endParaRPr lang="es-AR" sz="2400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pic>
        <p:nvPicPr>
          <p:cNvPr id="12" name="11 Imagen" descr="20170920_200339.jpg"/>
          <p:cNvPicPr>
            <a:picLocks/>
          </p:cNvPicPr>
          <p:nvPr/>
        </p:nvPicPr>
        <p:blipFill>
          <a:blip r:embed="rId3" cstate="print"/>
          <a:srcRect l="43178" t="56078" r="30312" b="108"/>
          <a:stretch>
            <a:fillRect/>
          </a:stretch>
        </p:blipFill>
        <p:spPr>
          <a:xfrm rot="5400000">
            <a:off x="6520780" y="3496444"/>
            <a:ext cx="1728192" cy="2169368"/>
          </a:xfrm>
          <a:prstGeom prst="rect">
            <a:avLst/>
          </a:prstGeom>
        </p:spPr>
      </p:pic>
      <p:pic>
        <p:nvPicPr>
          <p:cNvPr id="13" name="12 Imagen" descr="Maceración-dorso-dedo.jpg"/>
          <p:cNvPicPr>
            <a:picLocks noChangeAspect="1"/>
          </p:cNvPicPr>
          <p:nvPr/>
        </p:nvPicPr>
        <p:blipFill>
          <a:blip r:embed="rId4" cstate="print"/>
          <a:srcRect l="28738" t="19269" r="26375" b="19268"/>
          <a:stretch>
            <a:fillRect/>
          </a:stretch>
        </p:blipFill>
        <p:spPr>
          <a:xfrm>
            <a:off x="6372200" y="1772816"/>
            <a:ext cx="2160240" cy="16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55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AR" dirty="0" smtClean="0"/>
              <a:t>  </a:t>
            </a:r>
            <a:r>
              <a:rPr lang="es-AR" sz="3400" dirty="0" smtClean="0"/>
              <a:t>control de la </a:t>
            </a:r>
            <a:r>
              <a:rPr lang="es-AR" sz="3400" b="1" dirty="0" err="1" smtClean="0"/>
              <a:t>epitelización</a:t>
            </a:r>
            <a:r>
              <a:rPr lang="es-AR" sz="3400" b="1" dirty="0" smtClean="0"/>
              <a:t>, </a:t>
            </a:r>
            <a:r>
              <a:rPr lang="es-AR" sz="3400" dirty="0" smtClean="0"/>
              <a:t>granulación</a:t>
            </a:r>
            <a:endParaRPr lang="es-AR" sz="3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Restablecer epitelio y funcionalidad de la piel</a:t>
            </a:r>
          </a:p>
          <a:p>
            <a:pPr>
              <a:buNone/>
            </a:pPr>
            <a:r>
              <a:rPr lang="es-AR" dirty="0" smtClean="0"/>
              <a:t>Proteger tejido </a:t>
            </a:r>
            <a:r>
              <a:rPr lang="es-AR" dirty="0" err="1" smtClean="0"/>
              <a:t>neoformado</a:t>
            </a:r>
            <a:endParaRPr lang="es-AR" dirty="0" smtClean="0"/>
          </a:p>
          <a:p>
            <a:r>
              <a:rPr lang="es-AR" sz="2400" dirty="0" err="1" smtClean="0"/>
              <a:t>Hidrocoloides</a:t>
            </a:r>
            <a:r>
              <a:rPr lang="es-AR" sz="2400" dirty="0" smtClean="0"/>
              <a:t>, colágeno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11605" r="14772"/>
          <a:stretch>
            <a:fillRect/>
          </a:stretch>
        </p:blipFill>
        <p:spPr bwMode="auto">
          <a:xfrm>
            <a:off x="6156176" y="4156928"/>
            <a:ext cx="2591845" cy="20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epithelis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700808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55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Resumen: CAH y TIME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800" dirty="0" smtClean="0"/>
              <a:t>Productos de alta especificidad reducen frecuencia de cura y cambio de apósito</a:t>
            </a:r>
          </a:p>
          <a:p>
            <a:r>
              <a:rPr lang="es-AR" sz="2800" dirty="0" smtClean="0"/>
              <a:t>Favorecen la implementación del modelo TIME</a:t>
            </a:r>
          </a:p>
          <a:p>
            <a:r>
              <a:rPr lang="es-AR" sz="2800" dirty="0" smtClean="0"/>
              <a:t>Beneficio al paciente: mejores resultados, menos dolor; menos impacto de la herida y del tratamiento.</a:t>
            </a:r>
          </a:p>
          <a:p>
            <a:r>
              <a:rPr lang="es-AR" sz="2800" dirty="0" smtClean="0"/>
              <a:t>Reducen la carga de trabajo de enfermería</a:t>
            </a:r>
          </a:p>
          <a:p>
            <a:r>
              <a:rPr lang="es-AR" sz="2800" dirty="0" smtClean="0"/>
              <a:t>Basados en evidencia y costo-efectivos</a:t>
            </a:r>
          </a:p>
        </p:txBody>
      </p:sp>
    </p:spTree>
    <p:extLst>
      <p:ext uri="{BB962C8B-B14F-4D97-AF65-F5344CB8AC3E}">
        <p14:creationId xmlns:p14="http://schemas.microsoft.com/office/powerpoint/2010/main" xmlns="" val="297155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TIME algoritm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543" y="190283"/>
            <a:ext cx="8599937" cy="568698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1868" y="5877272"/>
            <a:ext cx="5371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Boletín Canario de Uso racional de Medicamentos. Sistema Canario de Salud. 2014 </a:t>
            </a:r>
            <a:endParaRPr lang="es-E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170920_195940.jpg"/>
          <p:cNvPicPr>
            <a:picLocks noChangeAspect="1"/>
          </p:cNvPicPr>
          <p:nvPr/>
        </p:nvPicPr>
        <p:blipFill>
          <a:blip r:embed="rId2" cstate="print"/>
          <a:srcRect l="21875" r="19531"/>
          <a:stretch>
            <a:fillRect/>
          </a:stretch>
        </p:blipFill>
        <p:spPr>
          <a:xfrm>
            <a:off x="285721" y="357166"/>
            <a:ext cx="3206160" cy="3084606"/>
          </a:xfrm>
          <a:prstGeom prst="rect">
            <a:avLst/>
          </a:prstGeom>
        </p:spPr>
      </p:pic>
      <p:pic>
        <p:nvPicPr>
          <p:cNvPr id="3" name="2 Imagen" descr="20170920_195949.jpg"/>
          <p:cNvPicPr>
            <a:picLocks noChangeAspect="1"/>
          </p:cNvPicPr>
          <p:nvPr/>
        </p:nvPicPr>
        <p:blipFill>
          <a:blip r:embed="rId3" cstate="print"/>
          <a:srcRect l="10626" r="8124" b="4375"/>
          <a:stretch>
            <a:fillRect/>
          </a:stretch>
        </p:blipFill>
        <p:spPr>
          <a:xfrm>
            <a:off x="251520" y="3489929"/>
            <a:ext cx="4032448" cy="267537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292080" y="1211268"/>
            <a:ext cx="18838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  ?</a:t>
            </a:r>
            <a:endParaRPr lang="es-E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6 Imagen" descr="20170920_195815.jpg"/>
          <p:cNvPicPr>
            <a:picLocks noChangeAspect="1"/>
          </p:cNvPicPr>
          <p:nvPr/>
        </p:nvPicPr>
        <p:blipFill>
          <a:blip r:embed="rId4" cstate="print"/>
          <a:srcRect r="10937"/>
          <a:stretch>
            <a:fillRect/>
          </a:stretch>
        </p:blipFill>
        <p:spPr>
          <a:xfrm>
            <a:off x="4499992" y="3501008"/>
            <a:ext cx="4176464" cy="26434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Preguntas de cierre</a:t>
            </a:r>
            <a:endParaRPr lang="es-AR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¿La CAH se usa solo en UPP?</a:t>
            </a:r>
          </a:p>
          <a:p>
            <a:r>
              <a:rPr lang="es-AR" dirty="0" smtClean="0"/>
              <a:t>¿Los productos se eligen por </a:t>
            </a:r>
            <a:r>
              <a:rPr lang="es-AR" dirty="0" err="1" smtClean="0"/>
              <a:t>estadío</a:t>
            </a:r>
            <a:r>
              <a:rPr lang="es-AR" dirty="0" smtClean="0"/>
              <a:t> de herida?</a:t>
            </a:r>
          </a:p>
          <a:p>
            <a:r>
              <a:rPr lang="es-AR" dirty="0" smtClean="0"/>
              <a:t>¿La restauración anatómica y funcional de la piel está garantizada?</a:t>
            </a:r>
          </a:p>
          <a:p>
            <a:r>
              <a:rPr lang="es-AR" dirty="0" smtClean="0"/>
              <a:t>¿La revisión de una herida es por turno? </a:t>
            </a:r>
          </a:p>
          <a:p>
            <a:r>
              <a:rPr lang="es-AR" dirty="0" smtClean="0"/>
              <a:t>¿La mayor frecuencia de curaciones beneficia la evolución de la herida?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dirty="0" smtClean="0"/>
              <a:t>Conclusiones 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AR" dirty="0" smtClean="0"/>
              <a:t> </a:t>
            </a:r>
            <a:r>
              <a:rPr lang="es-AR" dirty="0" smtClean="0">
                <a:solidFill>
                  <a:srgbClr val="FF0000"/>
                </a:solidFill>
              </a:rPr>
              <a:t>tiempo</a:t>
            </a:r>
            <a:r>
              <a:rPr lang="es-AR" dirty="0" smtClean="0"/>
              <a:t> a los apósitos, </a:t>
            </a:r>
            <a:r>
              <a:rPr lang="es-AR" dirty="0" smtClean="0">
                <a:solidFill>
                  <a:srgbClr val="FF0000"/>
                </a:solidFill>
              </a:rPr>
              <a:t>tiempo</a:t>
            </a:r>
            <a:r>
              <a:rPr lang="es-AR" dirty="0" smtClean="0"/>
              <a:t> a la cicatrización, </a:t>
            </a:r>
            <a:r>
              <a:rPr lang="es-AR" dirty="0" smtClean="0">
                <a:solidFill>
                  <a:srgbClr val="FF0000"/>
                </a:solidFill>
              </a:rPr>
              <a:t>tocar</a:t>
            </a:r>
            <a:r>
              <a:rPr lang="es-AR" dirty="0" smtClean="0"/>
              <a:t> lo menos posible la herida</a:t>
            </a:r>
          </a:p>
          <a:p>
            <a:pPr>
              <a:spcBef>
                <a:spcPts val="1800"/>
              </a:spcBef>
            </a:pP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AR" dirty="0" smtClean="0"/>
              <a:t> </a:t>
            </a:r>
            <a:r>
              <a:rPr lang="es-AR" dirty="0" smtClean="0">
                <a:solidFill>
                  <a:srgbClr val="FF0000"/>
                </a:solidFill>
              </a:rPr>
              <a:t>integrar</a:t>
            </a:r>
            <a:r>
              <a:rPr lang="es-AR" dirty="0" smtClean="0"/>
              <a:t> </a:t>
            </a:r>
            <a:r>
              <a:rPr lang="es-AR" dirty="0" err="1" smtClean="0"/>
              <a:t>Prev</a:t>
            </a:r>
            <a:r>
              <a:rPr lang="es-AR" dirty="0" smtClean="0"/>
              <a:t>. </a:t>
            </a:r>
            <a:r>
              <a:rPr lang="es-AR" dirty="0" err="1" smtClean="0"/>
              <a:t>Tto</a:t>
            </a:r>
            <a:r>
              <a:rPr lang="es-AR" dirty="0" smtClean="0"/>
              <a:t>. Causa; </a:t>
            </a:r>
            <a:r>
              <a:rPr lang="es-AR" dirty="0" smtClean="0">
                <a:solidFill>
                  <a:srgbClr val="FF0000"/>
                </a:solidFill>
              </a:rPr>
              <a:t>integrar</a:t>
            </a:r>
            <a:r>
              <a:rPr lang="es-AR" dirty="0" smtClean="0"/>
              <a:t> evidencia-práctica; </a:t>
            </a:r>
            <a:r>
              <a:rPr lang="es-AR" dirty="0" smtClean="0">
                <a:solidFill>
                  <a:srgbClr val="FF0000"/>
                </a:solidFill>
              </a:rPr>
              <a:t>investigar</a:t>
            </a:r>
            <a:r>
              <a:rPr lang="es-AR" dirty="0" smtClean="0"/>
              <a:t>; </a:t>
            </a:r>
            <a:r>
              <a:rPr lang="es-AR" dirty="0" smtClean="0">
                <a:solidFill>
                  <a:srgbClr val="FF0000"/>
                </a:solidFill>
              </a:rPr>
              <a:t>interrogar</a:t>
            </a:r>
            <a:r>
              <a:rPr lang="es-AR" dirty="0" smtClean="0"/>
              <a:t> a la herida</a:t>
            </a:r>
          </a:p>
          <a:p>
            <a:pPr>
              <a:spcBef>
                <a:spcPts val="1800"/>
              </a:spcBef>
            </a:pP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AR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mejorar</a:t>
            </a:r>
            <a:r>
              <a:rPr lang="es-ES" dirty="0" smtClean="0"/>
              <a:t> registros, </a:t>
            </a:r>
            <a:r>
              <a:rPr lang="es-ES" sz="3100" dirty="0" smtClean="0">
                <a:solidFill>
                  <a:srgbClr val="FF0000"/>
                </a:solidFill>
              </a:rPr>
              <a:t>mejorar</a:t>
            </a:r>
            <a:r>
              <a:rPr lang="es-ES" dirty="0" smtClean="0"/>
              <a:t> clasificación, </a:t>
            </a:r>
            <a:r>
              <a:rPr lang="es-ES" sz="3100" dirty="0" smtClean="0">
                <a:solidFill>
                  <a:srgbClr val="FF0000"/>
                </a:solidFill>
              </a:rPr>
              <a:t>mantener</a:t>
            </a:r>
            <a:r>
              <a:rPr lang="es-ES" dirty="0" smtClean="0"/>
              <a:t> objetivos terapéuticos</a:t>
            </a:r>
          </a:p>
          <a:p>
            <a:pPr>
              <a:spcBef>
                <a:spcPts val="1800"/>
              </a:spcBef>
            </a:pP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AR" dirty="0" smtClean="0"/>
              <a:t>  </a:t>
            </a:r>
            <a:r>
              <a:rPr lang="es-ES" dirty="0" smtClean="0">
                <a:solidFill>
                  <a:srgbClr val="FF0000"/>
                </a:solidFill>
              </a:rPr>
              <a:t>esperar</a:t>
            </a:r>
            <a:r>
              <a:rPr lang="es-ES" dirty="0" smtClean="0"/>
              <a:t> cambio de cura por condiciones clínicas y no por rutina, </a:t>
            </a:r>
            <a:r>
              <a:rPr lang="es-ES" dirty="0" smtClean="0">
                <a:solidFill>
                  <a:srgbClr val="FF0000"/>
                </a:solidFill>
              </a:rPr>
              <a:t>economizar</a:t>
            </a:r>
            <a:r>
              <a:rPr lang="es-ES" dirty="0" smtClean="0"/>
              <a:t> apósitos, materiales y tiempo, </a:t>
            </a:r>
            <a:r>
              <a:rPr lang="es-ES" dirty="0" smtClean="0">
                <a:solidFill>
                  <a:srgbClr val="FF0000"/>
                </a:solidFill>
              </a:rPr>
              <a:t>evitar</a:t>
            </a:r>
            <a:r>
              <a:rPr lang="es-ES" dirty="0" smtClean="0"/>
              <a:t> métodos absurdos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892392" y="5857527"/>
            <a:ext cx="4928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Torra y Bou, E. Ponencia en Congreso de heridas . Tucumán, 2015</a:t>
            </a:r>
            <a:endParaRPr lang="es-A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AR" sz="4400" dirty="0" smtClean="0"/>
              <a:t>¿dudas? ¿consultas?</a:t>
            </a:r>
          </a:p>
          <a:p>
            <a:pPr algn="ctr">
              <a:buNone/>
            </a:pPr>
            <a:endParaRPr lang="es-AR" sz="3600" dirty="0" smtClean="0"/>
          </a:p>
          <a:p>
            <a:pPr algn="ctr">
              <a:buNone/>
            </a:pPr>
            <a:r>
              <a:rPr lang="es-AR" sz="3600" dirty="0" smtClean="0">
                <a:hlinkClick r:id="rId2"/>
              </a:rPr>
              <a:t>cebiondi@gmail.com</a:t>
            </a:r>
            <a:r>
              <a:rPr lang="es-AR" sz="3600" dirty="0" smtClean="0"/>
              <a:t> </a:t>
            </a:r>
            <a:endParaRPr lang="es-AR" sz="3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Resultado de imagen para fin de v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40" name="AutoShape 4" descr="Resultado de imagen para fin de v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42" name="AutoShape 6" descr="Resultado de imagen para fin de v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" dirty="0" smtClean="0"/>
              <a:t>Bibliografía de consulta</a:t>
            </a:r>
            <a:endParaRPr lang="es-AR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257800"/>
          </a:xfrm>
        </p:spPr>
        <p:txBody>
          <a:bodyPr>
            <a:noAutofit/>
          </a:bodyPr>
          <a:lstStyle/>
          <a:p>
            <a:r>
              <a:rPr lang="es-AR" sz="1700" dirty="0" err="1" smtClean="0"/>
              <a:t>Allue</a:t>
            </a:r>
            <a:r>
              <a:rPr lang="es-AR" sz="1700" dirty="0" smtClean="0"/>
              <a:t> Gracia, M., </a:t>
            </a:r>
            <a:r>
              <a:rPr lang="es-AR" sz="1700" dirty="0" err="1" smtClean="0"/>
              <a:t>Ballabriga</a:t>
            </a:r>
            <a:r>
              <a:rPr lang="es-AR" sz="1700" dirty="0" smtClean="0"/>
              <a:t> </a:t>
            </a:r>
            <a:r>
              <a:rPr lang="es-AR" sz="1700" dirty="0" err="1" smtClean="0"/>
              <a:t>Escuer</a:t>
            </a:r>
            <a:r>
              <a:rPr lang="es-AR" sz="1700" dirty="0" smtClean="0"/>
              <a:t>, M., </a:t>
            </a:r>
            <a:r>
              <a:rPr lang="es-AR" sz="1700" dirty="0" err="1" smtClean="0"/>
              <a:t>Clerencia</a:t>
            </a:r>
            <a:r>
              <a:rPr lang="es-AR" sz="1700" dirty="0" smtClean="0"/>
              <a:t> Sierra, M., Gallego </a:t>
            </a:r>
            <a:r>
              <a:rPr lang="es-AR" sz="1700" dirty="0" err="1" smtClean="0"/>
              <a:t>Domeque</a:t>
            </a:r>
            <a:r>
              <a:rPr lang="es-AR" sz="1700" dirty="0" smtClean="0"/>
              <a:t>, L., García </a:t>
            </a:r>
            <a:r>
              <a:rPr lang="es-AR" sz="1700" dirty="0" err="1" smtClean="0"/>
              <a:t>Espot</a:t>
            </a:r>
            <a:r>
              <a:rPr lang="es-AR" sz="1700" dirty="0" smtClean="0"/>
              <a:t>, A., Moya Porte, M. (2012). </a:t>
            </a:r>
            <a:r>
              <a:rPr lang="es-AR" sz="1700" i="1" dirty="0" smtClean="0"/>
              <a:t>Heridas crónicas: un abordaje integral</a:t>
            </a:r>
            <a:r>
              <a:rPr lang="es-AR" sz="1700" dirty="0" smtClean="0"/>
              <a:t>. Huesca, Colegio Oficial de Enfermería.</a:t>
            </a:r>
          </a:p>
          <a:p>
            <a:r>
              <a:rPr lang="es-AR" sz="1700" dirty="0" smtClean="0"/>
              <a:t>Argentina. (2017). Primer Consenso de Úlceras por Presión (</a:t>
            </a:r>
            <a:r>
              <a:rPr lang="es-AR" sz="1700" dirty="0" err="1" smtClean="0"/>
              <a:t>PriCUPP</a:t>
            </a:r>
            <a:r>
              <a:rPr lang="es-AR" sz="1700" dirty="0" smtClean="0"/>
              <a:t>). </a:t>
            </a:r>
            <a:r>
              <a:rPr lang="es-AR" sz="1700" i="1" dirty="0" smtClean="0"/>
              <a:t>Bases para la implementación de un Programa de prevención, diagnóstico y tratamiento de las Úlceras por Presión. </a:t>
            </a:r>
            <a:r>
              <a:rPr lang="es-AR" sz="1700" dirty="0" smtClean="0"/>
              <a:t>Coordinadores: </a:t>
            </a:r>
            <a:r>
              <a:rPr lang="es-AR" sz="1700" dirty="0" err="1" smtClean="0"/>
              <a:t>Acad</a:t>
            </a:r>
            <a:r>
              <a:rPr lang="es-AR" sz="1700" dirty="0" smtClean="0"/>
              <a:t>. Fortunato </a:t>
            </a:r>
            <a:r>
              <a:rPr lang="es-AR" sz="1700" dirty="0" err="1" smtClean="0"/>
              <a:t>Benaim</a:t>
            </a:r>
            <a:r>
              <a:rPr lang="es-AR" sz="1700" dirty="0" smtClean="0"/>
              <a:t> y </a:t>
            </a:r>
            <a:r>
              <a:rPr lang="es-AR" sz="1700" dirty="0" err="1" smtClean="0"/>
              <a:t>Acad</a:t>
            </a:r>
            <a:r>
              <a:rPr lang="es-AR" sz="1700" dirty="0" smtClean="0"/>
              <a:t>. Jorge Neira. Buenos Aires, Academia Nacional de Medicina. </a:t>
            </a:r>
          </a:p>
          <a:p>
            <a:r>
              <a:rPr lang="es-AR" sz="1700" dirty="0" smtClean="0"/>
              <a:t>España. Grupo Nacional de Estudio y Asesoramiento en Úlceras por Presión (GENEAUPP): (2006). Doc. X </a:t>
            </a:r>
            <a:r>
              <a:rPr lang="es-AR" sz="1700" i="1" dirty="0" smtClean="0"/>
              <a:t>Incontinencia y úlceras por presión</a:t>
            </a:r>
            <a:r>
              <a:rPr lang="es-AR" sz="1700" dirty="0" smtClean="0"/>
              <a:t>; (2003). Doc. III. </a:t>
            </a:r>
            <a:r>
              <a:rPr lang="es-AR" sz="1700" i="1" dirty="0" smtClean="0"/>
              <a:t>Directrices Generales sobre el Tratamiento de las Ulceras por Presión</a:t>
            </a:r>
            <a:r>
              <a:rPr lang="es-AR" sz="1700" dirty="0" smtClean="0"/>
              <a:t>.</a:t>
            </a:r>
          </a:p>
          <a:p>
            <a:r>
              <a:rPr lang="es-AR" sz="1700" dirty="0" smtClean="0"/>
              <a:t>España. Sistema Canario de Salud. (2014) </a:t>
            </a:r>
            <a:r>
              <a:rPr lang="es-AR" sz="1700" i="1" dirty="0" smtClean="0"/>
              <a:t>Uso racional del material de curas (II). Cura en Ambiente Húmedo.</a:t>
            </a:r>
            <a:r>
              <a:rPr lang="es-AR" sz="1700" dirty="0" smtClean="0"/>
              <a:t> Boletín Canario de uso racional del medicamento.</a:t>
            </a:r>
          </a:p>
          <a:p>
            <a:r>
              <a:rPr lang="en-US" sz="1700" dirty="0" smtClean="0"/>
              <a:t>Macmillan, K., </a:t>
            </a:r>
            <a:r>
              <a:rPr lang="en-US" sz="1700" dirty="0" err="1" smtClean="0"/>
              <a:t>Peden</a:t>
            </a:r>
            <a:r>
              <a:rPr lang="en-US" sz="1700" dirty="0" smtClean="0"/>
              <a:t>, J., Hopkinson, J. and </a:t>
            </a:r>
            <a:r>
              <a:rPr lang="en-US" sz="1700" dirty="0" err="1" smtClean="0"/>
              <a:t>Hycha</a:t>
            </a:r>
            <a:r>
              <a:rPr lang="en-US" sz="1700" dirty="0" smtClean="0"/>
              <a:t>, D. (2014). </a:t>
            </a:r>
            <a:r>
              <a:rPr lang="en-US" sz="1700" i="1" dirty="0" smtClean="0"/>
              <a:t>A Caregiver´s Guide: A Handbook About End-of-Life Care.</a:t>
            </a:r>
            <a:r>
              <a:rPr lang="en-US" sz="1700" dirty="0" smtClean="0"/>
              <a:t> Canada, </a:t>
            </a:r>
            <a:r>
              <a:rPr lang="es-AR" sz="1700" dirty="0" err="1" smtClean="0"/>
              <a:t>Otawa</a:t>
            </a:r>
            <a:r>
              <a:rPr lang="es-AR" sz="1700" dirty="0" smtClean="0"/>
              <a:t>. </a:t>
            </a:r>
            <a:r>
              <a:rPr lang="es-AR" sz="1700" dirty="0" err="1" smtClean="0"/>
              <a:t>The</a:t>
            </a:r>
            <a:r>
              <a:rPr lang="es-AR" sz="1700" dirty="0" smtClean="0"/>
              <a:t> Canadian </a:t>
            </a:r>
            <a:r>
              <a:rPr lang="es-AR" sz="1700" dirty="0" err="1" smtClean="0"/>
              <a:t>Hospice</a:t>
            </a:r>
            <a:r>
              <a:rPr lang="es-AR" sz="1700" dirty="0" smtClean="0"/>
              <a:t> </a:t>
            </a:r>
            <a:r>
              <a:rPr lang="es-AR" sz="1700" dirty="0" err="1" smtClean="0"/>
              <a:t>Palliative</a:t>
            </a:r>
            <a:r>
              <a:rPr lang="es-AR" sz="1700" dirty="0" smtClean="0"/>
              <a:t> </a:t>
            </a:r>
            <a:r>
              <a:rPr lang="es-AR" sz="1700" dirty="0" err="1" smtClean="0"/>
              <a:t>care</a:t>
            </a:r>
            <a:r>
              <a:rPr lang="es-AR" sz="1700" dirty="0" smtClean="0"/>
              <a:t> </a:t>
            </a:r>
            <a:r>
              <a:rPr lang="es-AR" sz="1700" dirty="0" err="1" smtClean="0"/>
              <a:t>Association</a:t>
            </a:r>
            <a:r>
              <a:rPr lang="es-AR" sz="1700" dirty="0" smtClean="0"/>
              <a:t>.</a:t>
            </a:r>
          </a:p>
          <a:p>
            <a:r>
              <a:rPr lang="es-AR" sz="1700" dirty="0" smtClean="0"/>
              <a:t>Instituto Nacional del Cáncer </a:t>
            </a:r>
            <a:r>
              <a:rPr lang="es-AR" sz="1700" u="sng" dirty="0" smtClean="0">
                <a:hlinkClick r:id="rId2"/>
              </a:rPr>
              <a:t>http://www.msal.gov.ar/inc/</a:t>
            </a:r>
            <a:r>
              <a:rPr lang="es-AR" sz="1700" dirty="0" smtClean="0"/>
              <a:t> </a:t>
            </a:r>
          </a:p>
          <a:p>
            <a:r>
              <a:rPr lang="es-AR" sz="1700" dirty="0" smtClean="0"/>
              <a:t>Grupo Nacional para el Estudio y Asesoramiento en Úlceras Por Presión y Heridas Crónicas. (GNEAUPP) </a:t>
            </a:r>
            <a:r>
              <a:rPr lang="es-AR" sz="1700" u="sng" dirty="0" smtClean="0">
                <a:hlinkClick r:id="rId3"/>
              </a:rPr>
              <a:t>http://gneaupp.info/</a:t>
            </a:r>
            <a:r>
              <a:rPr lang="es-AR" sz="1700" dirty="0" smtClean="0"/>
              <a:t> </a:t>
            </a:r>
          </a:p>
          <a:p>
            <a:r>
              <a:rPr lang="es-AR" sz="1700" dirty="0" smtClean="0"/>
              <a:t>Sociedad Ibero Latinoamericana de Úlceras y Heridas (SILAUHE)  </a:t>
            </a:r>
            <a:r>
              <a:rPr lang="es-AR" sz="1700" u="sng" dirty="0" smtClean="0">
                <a:hlinkClick r:id="rId4"/>
              </a:rPr>
              <a:t>http://silauhe.org</a:t>
            </a:r>
            <a:endParaRPr lang="es-AR" sz="1700" dirty="0" smtClean="0"/>
          </a:p>
        </p:txBody>
      </p:sp>
    </p:spTree>
    <p:extLst>
      <p:ext uri="{BB962C8B-B14F-4D97-AF65-F5344CB8AC3E}">
        <p14:creationId xmlns="" xmlns:p14="http://schemas.microsoft.com/office/powerpoint/2010/main" val="297155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4000" dirty="0" smtClean="0">
                <a:solidFill>
                  <a:schemeClr val="tx2">
                    <a:lumMod val="75000"/>
                  </a:schemeClr>
                </a:solidFill>
              </a:rPr>
              <a:t>¿Cómo nos posicionamos frente a una herida?</a:t>
            </a:r>
            <a:endParaRPr lang="es-AR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r>
              <a:rPr lang="es-AR" sz="2400" dirty="0" smtClean="0"/>
              <a:t>“Para una UPP grado II lo mejor es…”</a:t>
            </a:r>
          </a:p>
          <a:p>
            <a:pPr>
              <a:spcBef>
                <a:spcPts val="1200"/>
              </a:spcBef>
              <a:buNone/>
            </a:pPr>
            <a:r>
              <a:rPr lang="es-AR" sz="2400" dirty="0" smtClean="0">
                <a:solidFill>
                  <a:schemeClr val="accent1">
                    <a:lumMod val="75000"/>
                  </a:schemeClr>
                </a:solidFill>
              </a:rPr>
              <a:t>		“En mi servicio siempre se usó…”</a:t>
            </a:r>
          </a:p>
          <a:p>
            <a:pPr>
              <a:spcBef>
                <a:spcPts val="1200"/>
              </a:spcBef>
              <a:buNone/>
            </a:pPr>
            <a:r>
              <a:rPr lang="es-AR" sz="2400" dirty="0" smtClean="0"/>
              <a:t>“Yo a mis pacientes los curo con…”</a:t>
            </a:r>
          </a:p>
          <a:p>
            <a:pPr>
              <a:spcBef>
                <a:spcPts val="1200"/>
              </a:spcBef>
              <a:buNone/>
            </a:pPr>
            <a:r>
              <a:rPr lang="es-AR" sz="2400" dirty="0" smtClean="0">
                <a:solidFill>
                  <a:schemeClr val="accent1">
                    <a:lumMod val="75000"/>
                  </a:schemeClr>
                </a:solidFill>
              </a:rPr>
              <a:t>			“¿qué le pongo a esta herida?”</a:t>
            </a:r>
          </a:p>
          <a:p>
            <a:pPr>
              <a:buNone/>
            </a:pPr>
            <a:endParaRPr lang="es-AR" dirty="0"/>
          </a:p>
        </p:txBody>
      </p:sp>
      <p:sp>
        <p:nvSpPr>
          <p:cNvPr id="16" name="15 Rectángulo"/>
          <p:cNvSpPr/>
          <p:nvPr/>
        </p:nvSpPr>
        <p:spPr>
          <a:xfrm>
            <a:off x="2267744" y="5178896"/>
            <a:ext cx="4600128" cy="914400"/>
          </a:xfrm>
          <a:prstGeom prst="rect">
            <a:avLst/>
          </a:prstGeom>
          <a:solidFill>
            <a:schemeClr val="bg1"/>
          </a:solidFill>
          <a:ln w="254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>
                <a:solidFill>
                  <a:srgbClr val="002060"/>
                </a:solidFill>
              </a:rPr>
              <a:t>¿Qué estoy viendo?</a:t>
            </a:r>
            <a:endParaRPr lang="es-AR" sz="3200" dirty="0">
              <a:solidFill>
                <a:srgbClr val="002060"/>
              </a:solidFill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2339752" y="1700808"/>
            <a:ext cx="4392488" cy="2160240"/>
            <a:chOff x="827584" y="4725144"/>
            <a:chExt cx="2232248" cy="122413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827584" y="4725144"/>
              <a:ext cx="2232248" cy="12241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flipH="1">
              <a:off x="1115616" y="4797152"/>
              <a:ext cx="1800200" cy="108012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21 Flecha a la derecha con bandas"/>
          <p:cNvSpPr/>
          <p:nvPr/>
        </p:nvSpPr>
        <p:spPr>
          <a:xfrm rot="5400000">
            <a:off x="4078604" y="4251952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3" name="22 Imagen" descr="20170920_194808.jpg"/>
          <p:cNvPicPr>
            <a:picLocks/>
          </p:cNvPicPr>
          <p:nvPr/>
        </p:nvPicPr>
        <p:blipFill>
          <a:blip r:embed="rId2" cstate="print">
            <a:lum bright="-20000"/>
          </a:blip>
          <a:srcRect l="19785" r="25426"/>
          <a:stretch>
            <a:fillRect/>
          </a:stretch>
        </p:blipFill>
        <p:spPr>
          <a:xfrm rot="16200000">
            <a:off x="6588224" y="1340768"/>
            <a:ext cx="151216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557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Bibliografía de consulta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Burns,J</a:t>
            </a:r>
            <a:r>
              <a:rPr lang="en-US" dirty="0"/>
              <a:t> et al. </a:t>
            </a:r>
            <a:r>
              <a:rPr lang="en-US" i="1" dirty="0"/>
              <a:t>Palliative wound management: the use of a </a:t>
            </a:r>
            <a:r>
              <a:rPr lang="en-US" i="1" dirty="0" err="1"/>
              <a:t>glycerine</a:t>
            </a:r>
            <a:r>
              <a:rPr lang="en-US" i="1" dirty="0"/>
              <a:t> </a:t>
            </a:r>
            <a:r>
              <a:rPr lang="en-US" i="1" dirty="0" err="1"/>
              <a:t>hidrogel</a:t>
            </a:r>
            <a:r>
              <a:rPr lang="en-US" dirty="0"/>
              <a:t>. British </a:t>
            </a:r>
            <a:r>
              <a:rPr lang="en-US" dirty="0" err="1"/>
              <a:t>Jiurnal</a:t>
            </a:r>
            <a:r>
              <a:rPr lang="en-US" dirty="0"/>
              <a:t> of Nursing, Tissue viability supplement. Vo 12, N°6 .2003.</a:t>
            </a:r>
          </a:p>
          <a:p>
            <a:r>
              <a:rPr lang="en-US" dirty="0" err="1"/>
              <a:t>Dowsett</a:t>
            </a:r>
            <a:r>
              <a:rPr lang="en-US" dirty="0"/>
              <a:t>, C. </a:t>
            </a:r>
            <a:r>
              <a:rPr lang="en-US" i="1" dirty="0"/>
              <a:t>Malignant </a:t>
            </a:r>
            <a:r>
              <a:rPr lang="en-US" i="1" dirty="0" err="1"/>
              <a:t>fungating</a:t>
            </a:r>
            <a:r>
              <a:rPr lang="en-US" i="1" dirty="0"/>
              <a:t> wounds: assessment and management.</a:t>
            </a:r>
            <a:r>
              <a:rPr lang="en-US" dirty="0"/>
              <a:t> British Journal of Community Nursing, </a:t>
            </a:r>
            <a:r>
              <a:rPr lang="en-US" dirty="0" err="1"/>
              <a:t>Vol</a:t>
            </a:r>
            <a:r>
              <a:rPr lang="en-US" dirty="0"/>
              <a:t> 7 N°8. 2002</a:t>
            </a:r>
          </a:p>
          <a:p>
            <a:r>
              <a:rPr lang="es-ES" dirty="0"/>
              <a:t>Documentos de GNEAUPP. UPP y heridas crónicas 2008.</a:t>
            </a:r>
            <a:endParaRPr lang="en-US" dirty="0"/>
          </a:p>
          <a:p>
            <a:r>
              <a:rPr lang="en-US" dirty="0"/>
              <a:t>Fen Lo, S. </a:t>
            </a:r>
            <a:r>
              <a:rPr lang="en-US" i="1" dirty="0"/>
              <a:t>Experiences of living with a malignant </a:t>
            </a:r>
            <a:r>
              <a:rPr lang="en-US" i="1" dirty="0" err="1"/>
              <a:t>fungating</a:t>
            </a:r>
            <a:r>
              <a:rPr lang="en-US" i="1" dirty="0"/>
              <a:t> wound: a qualitative study</a:t>
            </a:r>
            <a:r>
              <a:rPr lang="en-US" dirty="0"/>
              <a:t>. Journal of clinical Nursing, 2699-2708.  2008</a:t>
            </a:r>
          </a:p>
          <a:p>
            <a:r>
              <a:rPr lang="es-ES" dirty="0" err="1"/>
              <a:t>Meeuse,J</a:t>
            </a:r>
            <a:r>
              <a:rPr lang="es-ES" dirty="0"/>
              <a:t> et al. </a:t>
            </a:r>
            <a:r>
              <a:rPr lang="es-ES" i="1" dirty="0" err="1"/>
              <a:t>Topical</a:t>
            </a:r>
            <a:r>
              <a:rPr lang="es-ES" i="1" dirty="0"/>
              <a:t> </a:t>
            </a:r>
            <a:r>
              <a:rPr lang="es-ES" i="1" dirty="0" err="1"/>
              <a:t>Lidocaine</a:t>
            </a:r>
            <a:r>
              <a:rPr lang="es-ES" i="1" dirty="0"/>
              <a:t> in </a:t>
            </a:r>
            <a:r>
              <a:rPr lang="es-ES" i="1" dirty="0" err="1"/>
              <a:t>silver</a:t>
            </a:r>
            <a:r>
              <a:rPr lang="es-ES" i="1" dirty="0"/>
              <a:t> </a:t>
            </a:r>
            <a:r>
              <a:rPr lang="es-ES" i="1" dirty="0" err="1"/>
              <a:t>Sulfadiazine</a:t>
            </a:r>
            <a:r>
              <a:rPr lang="es-ES" i="1" dirty="0"/>
              <a:t> </a:t>
            </a:r>
            <a:r>
              <a:rPr lang="es-ES" i="1" dirty="0" err="1"/>
              <a:t>cream</a:t>
            </a:r>
            <a:r>
              <a:rPr lang="es-ES" i="1" dirty="0"/>
              <a:t> </a:t>
            </a:r>
            <a:r>
              <a:rPr lang="es-ES" i="1" dirty="0" err="1"/>
              <a:t>on</a:t>
            </a:r>
            <a:r>
              <a:rPr lang="es-ES" i="1" dirty="0"/>
              <a:t> </a:t>
            </a:r>
            <a:r>
              <a:rPr lang="es-ES" i="1" dirty="0" err="1"/>
              <a:t>painful</a:t>
            </a:r>
            <a:r>
              <a:rPr lang="es-ES" i="1" dirty="0"/>
              <a:t>, </a:t>
            </a:r>
            <a:r>
              <a:rPr lang="es-ES" i="1" dirty="0" err="1"/>
              <a:t>cancer</a:t>
            </a:r>
            <a:r>
              <a:rPr lang="es-ES" i="1" dirty="0"/>
              <a:t>, </a:t>
            </a:r>
            <a:r>
              <a:rPr lang="es-ES" i="1" dirty="0" err="1"/>
              <a:t>or</a:t>
            </a:r>
            <a:r>
              <a:rPr lang="es-ES" i="1" dirty="0"/>
              <a:t> </a:t>
            </a:r>
            <a:r>
              <a:rPr lang="es-ES" i="1" dirty="0" err="1"/>
              <a:t>treatment</a:t>
            </a:r>
            <a:r>
              <a:rPr lang="es-ES" i="1" dirty="0"/>
              <a:t> </a:t>
            </a:r>
            <a:r>
              <a:rPr lang="es-ES" i="1" dirty="0" err="1"/>
              <a:t>related</a:t>
            </a:r>
            <a:r>
              <a:rPr lang="es-ES" i="1" dirty="0"/>
              <a:t> </a:t>
            </a:r>
            <a:r>
              <a:rPr lang="es-ES" i="1" dirty="0" err="1"/>
              <a:t>skin</a:t>
            </a:r>
            <a:r>
              <a:rPr lang="es-ES" i="1" dirty="0"/>
              <a:t> </a:t>
            </a:r>
            <a:r>
              <a:rPr lang="es-ES" i="1" dirty="0" err="1"/>
              <a:t>lesions</a:t>
            </a:r>
            <a:r>
              <a:rPr lang="es-ES" i="1" dirty="0"/>
              <a:t>. </a:t>
            </a:r>
            <a:r>
              <a:rPr lang="es-ES" dirty="0" err="1"/>
              <a:t>Journal</a:t>
            </a:r>
            <a:r>
              <a:rPr lang="es-ES" dirty="0"/>
              <a:t> of </a:t>
            </a:r>
            <a:r>
              <a:rPr lang="es-ES" dirty="0" err="1"/>
              <a:t>pain</a:t>
            </a:r>
            <a:r>
              <a:rPr lang="es-ES" dirty="0"/>
              <a:t> and </a:t>
            </a:r>
            <a:r>
              <a:rPr lang="es-ES" dirty="0" err="1"/>
              <a:t>symptom</a:t>
            </a:r>
            <a:r>
              <a:rPr lang="es-ES" dirty="0"/>
              <a:t> </a:t>
            </a:r>
            <a:r>
              <a:rPr lang="es-ES" dirty="0" err="1"/>
              <a:t>management</a:t>
            </a:r>
            <a:r>
              <a:rPr lang="es-ES" dirty="0"/>
              <a:t>, </a:t>
            </a:r>
            <a:r>
              <a:rPr lang="es-ES" dirty="0" err="1"/>
              <a:t>Vol</a:t>
            </a:r>
            <a:r>
              <a:rPr lang="es-ES" dirty="0"/>
              <a:t> 34, N°3 </a:t>
            </a:r>
          </a:p>
          <a:p>
            <a:r>
              <a:rPr lang="es-ES" dirty="0"/>
              <a:t>Montiel </a:t>
            </a:r>
            <a:r>
              <a:rPr lang="es-ES" dirty="0" err="1"/>
              <a:t>Vaquer</a:t>
            </a:r>
            <a:r>
              <a:rPr lang="es-ES" dirty="0"/>
              <a:t>, L. Manejo de las úlceras cutáneas de origen tumoral; </a:t>
            </a:r>
            <a:r>
              <a:rPr lang="es-ES" dirty="0" err="1"/>
              <a:t>cutánides</a:t>
            </a:r>
            <a:r>
              <a:rPr lang="es-ES" dirty="0"/>
              <a:t>.  Revista Internacional de grupos de investigación en oncología. </a:t>
            </a:r>
            <a:r>
              <a:rPr lang="es-ES" dirty="0">
                <a:hlinkClick r:id="rId2"/>
              </a:rPr>
              <a:t>www.elsevier.es/regio</a:t>
            </a:r>
            <a:r>
              <a:rPr lang="es-ES" dirty="0"/>
              <a:t> </a:t>
            </a:r>
          </a:p>
          <a:p>
            <a:r>
              <a:rPr lang="en-US" dirty="0" err="1"/>
              <a:t>Nazarko</a:t>
            </a:r>
            <a:r>
              <a:rPr lang="en-US" dirty="0"/>
              <a:t>, L.  </a:t>
            </a:r>
            <a:r>
              <a:rPr lang="en-US" i="1" dirty="0"/>
              <a:t>Malignant </a:t>
            </a:r>
            <a:r>
              <a:rPr lang="en-US" i="1" dirty="0" err="1"/>
              <a:t>fungating</a:t>
            </a:r>
            <a:r>
              <a:rPr lang="en-US" i="1" dirty="0"/>
              <a:t> wounds</a:t>
            </a:r>
            <a:r>
              <a:rPr lang="en-US" dirty="0"/>
              <a:t>. Nursing and residential Care, </a:t>
            </a:r>
            <a:r>
              <a:rPr lang="en-US" dirty="0" err="1"/>
              <a:t>Vol</a:t>
            </a:r>
            <a:r>
              <a:rPr lang="en-US" dirty="0"/>
              <a:t> 8, N°9. 2006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Bibliografía de consulta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/>
              <a:t>Pozo Villa, R. </a:t>
            </a:r>
            <a:r>
              <a:rPr lang="es-ES" i="1" dirty="0" err="1"/>
              <a:t>Úceras</a:t>
            </a:r>
            <a:r>
              <a:rPr lang="es-ES" i="1" dirty="0"/>
              <a:t> tumorales en CP. </a:t>
            </a:r>
            <a:r>
              <a:rPr lang="es-ES" dirty="0"/>
              <a:t>SECPAL</a:t>
            </a:r>
            <a:endParaRPr lang="en-US" dirty="0"/>
          </a:p>
          <a:p>
            <a:r>
              <a:rPr lang="es-ES" dirty="0" err="1"/>
              <a:t>Riac</a:t>
            </a:r>
            <a:r>
              <a:rPr lang="es-ES" dirty="0"/>
              <a:t>, MR.  </a:t>
            </a:r>
            <a:r>
              <a:rPr lang="es-ES" i="1" dirty="0"/>
              <a:t>Una perspectiva de la psicología de la salud de la imagen corporal.</a:t>
            </a:r>
            <a:r>
              <a:rPr lang="es-ES" dirty="0"/>
              <a:t> Avances en Psicología latinoamericana. Año/</a:t>
            </a:r>
            <a:r>
              <a:rPr lang="es-ES" dirty="0" err="1"/>
              <a:t>vol</a:t>
            </a:r>
            <a:r>
              <a:rPr lang="es-ES" dirty="0"/>
              <a:t> 22, 15-27. </a:t>
            </a:r>
          </a:p>
          <a:p>
            <a:r>
              <a:rPr lang="en-US" dirty="0"/>
              <a:t>Seaman, S.  Management of malignant </a:t>
            </a:r>
            <a:r>
              <a:rPr lang="en-US" dirty="0" err="1"/>
              <a:t>fungating</a:t>
            </a:r>
            <a:r>
              <a:rPr lang="en-US" dirty="0"/>
              <a:t> wounds in advanced cancer. . Seminars in oncology nursing. </a:t>
            </a:r>
            <a:r>
              <a:rPr lang="en-US" dirty="0" err="1"/>
              <a:t>Vol</a:t>
            </a:r>
            <a:r>
              <a:rPr lang="en-US" dirty="0"/>
              <a:t> 22, N° 3 , 185-193. </a:t>
            </a:r>
          </a:p>
          <a:p>
            <a:r>
              <a:rPr lang="en-US" dirty="0"/>
              <a:t>Taylor, C. </a:t>
            </a:r>
            <a:r>
              <a:rPr lang="en-US" i="1" dirty="0"/>
              <a:t>Malignant </a:t>
            </a:r>
            <a:r>
              <a:rPr lang="en-US" i="1" dirty="0" err="1"/>
              <a:t>fungating</a:t>
            </a:r>
            <a:r>
              <a:rPr lang="en-US" i="1" dirty="0"/>
              <a:t> wounds: a review of the patient and nurse experience.</a:t>
            </a:r>
            <a:r>
              <a:rPr lang="en-US" dirty="0"/>
              <a:t> Wound Care, 16-22. 2011</a:t>
            </a:r>
          </a:p>
          <a:p>
            <a:r>
              <a:rPr lang="en-US" dirty="0"/>
              <a:t>Wilkes L.M et al.  </a:t>
            </a:r>
            <a:r>
              <a:rPr lang="en-US" i="1" dirty="0"/>
              <a:t>The hidden side of nursing: why caring for patients with malignant </a:t>
            </a:r>
            <a:r>
              <a:rPr lang="en-US" i="1" dirty="0" err="1"/>
              <a:t>malodours</a:t>
            </a:r>
            <a:r>
              <a:rPr lang="en-US" i="1" dirty="0"/>
              <a:t> wounds is so difficult</a:t>
            </a:r>
            <a:r>
              <a:rPr lang="en-US" dirty="0"/>
              <a:t>. J. Wound Care 12 (2): 76-80. 2003</a:t>
            </a:r>
          </a:p>
          <a:p>
            <a:r>
              <a:rPr lang="en-US" dirty="0" err="1"/>
              <a:t>Yian</a:t>
            </a:r>
            <a:r>
              <a:rPr lang="en-US" dirty="0"/>
              <a:t>, LG.</a:t>
            </a:r>
            <a:r>
              <a:rPr lang="en-US" i="1" dirty="0"/>
              <a:t> Case study of the effectiveness of green tea bags as a secondary dressing to control </a:t>
            </a:r>
            <a:r>
              <a:rPr lang="en-US" i="1" dirty="0" err="1"/>
              <a:t>malodour</a:t>
            </a:r>
            <a:r>
              <a:rPr lang="en-US" i="1" dirty="0"/>
              <a:t> of </a:t>
            </a:r>
            <a:r>
              <a:rPr lang="en-US" i="1" dirty="0" err="1"/>
              <a:t>fungating</a:t>
            </a:r>
            <a:r>
              <a:rPr lang="en-US" i="1" dirty="0"/>
              <a:t> breast cancer wounds.</a:t>
            </a:r>
            <a:r>
              <a:rPr lang="en-US" dirty="0"/>
              <a:t> Singapore </a:t>
            </a:r>
            <a:r>
              <a:rPr lang="en-US" dirty="0" err="1"/>
              <a:t>Nursin</a:t>
            </a:r>
            <a:r>
              <a:rPr lang="en-US" dirty="0"/>
              <a:t> Journal. </a:t>
            </a:r>
            <a:r>
              <a:rPr lang="en-US" dirty="0" err="1"/>
              <a:t>Vol</a:t>
            </a:r>
            <a:r>
              <a:rPr lang="en-US" dirty="0"/>
              <a:t> 32, N° “ </a:t>
            </a:r>
            <a:r>
              <a:rPr lang="en-US" dirty="0" err="1"/>
              <a:t>apr-jun</a:t>
            </a:r>
            <a:r>
              <a:rPr lang="en-US" dirty="0"/>
              <a:t>.  2005</a:t>
            </a:r>
          </a:p>
          <a:p>
            <a:r>
              <a:rPr lang="en-US" dirty="0" err="1"/>
              <a:t>Zeppetella</a:t>
            </a:r>
            <a:r>
              <a:rPr lang="en-US" dirty="0"/>
              <a:t>, G. et al. </a:t>
            </a:r>
            <a:r>
              <a:rPr lang="en-US" i="1" dirty="0"/>
              <a:t>Morphine to </a:t>
            </a:r>
            <a:r>
              <a:rPr lang="en-US" i="1" dirty="0" err="1"/>
              <a:t>intrasite</a:t>
            </a:r>
            <a:r>
              <a:rPr lang="en-US" i="1" dirty="0"/>
              <a:t> gel applied topically to painful ulcers</a:t>
            </a:r>
            <a:r>
              <a:rPr lang="en-US" dirty="0"/>
              <a:t>.. Journal of pain and symptom management, </a:t>
            </a:r>
            <a:r>
              <a:rPr lang="en-US" dirty="0" err="1"/>
              <a:t>Vol</a:t>
            </a:r>
            <a:r>
              <a:rPr lang="en-US" dirty="0"/>
              <a:t> 29, N°2, 118-119. 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Cicatrización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525" algn="ctr">
              <a:buNone/>
            </a:pPr>
            <a:r>
              <a:rPr lang="es-AR" sz="3000" dirty="0" smtClean="0"/>
              <a:t>Proceso natural del cuerpo para regenerar los tejidos que han sufrido una herida.</a:t>
            </a:r>
          </a:p>
          <a:p>
            <a:pPr marL="0" indent="9525" algn="ctr">
              <a:buNone/>
            </a:pPr>
            <a:endParaRPr lang="es-AR" sz="3000" dirty="0" smtClean="0"/>
          </a:p>
          <a:p>
            <a:pPr marL="0" indent="9525" algn="ctr">
              <a:buNone/>
            </a:pPr>
            <a:endParaRPr lang="es-AR" sz="3000" dirty="0" smtClean="0"/>
          </a:p>
          <a:p>
            <a:pPr marL="0" indent="9525" algn="ctr">
              <a:buNone/>
            </a:pPr>
            <a:endParaRPr lang="es-AR" sz="3000" dirty="0" smtClean="0"/>
          </a:p>
          <a:p>
            <a:pPr marL="0" indent="9525" algn="ctr">
              <a:buNone/>
            </a:pPr>
            <a:endParaRPr lang="es-AR" sz="3000" dirty="0" smtClean="0"/>
          </a:p>
          <a:p>
            <a:pPr marL="0" indent="9525" algn="ctr">
              <a:buNone/>
            </a:pPr>
            <a:endParaRPr lang="es-AR" sz="3000" dirty="0" smtClean="0"/>
          </a:p>
          <a:p>
            <a:pPr marL="0" indent="9525" algn="ctr">
              <a:buNone/>
            </a:pPr>
            <a:endParaRPr lang="es-AR" sz="3000" dirty="0" smtClean="0"/>
          </a:p>
          <a:p>
            <a:pPr marL="0" indent="9525" algn="ctr">
              <a:buNone/>
            </a:pPr>
            <a:r>
              <a:rPr lang="es-AR" sz="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Tiende a la completa restauración anatómica y funcional.</a:t>
            </a:r>
          </a:p>
        </p:txBody>
      </p:sp>
      <p:pic>
        <p:nvPicPr>
          <p:cNvPr id="12" name="11 Imagen" descr="piel sana.jpg"/>
          <p:cNvPicPr>
            <a:picLocks noChangeAspect="1"/>
          </p:cNvPicPr>
          <p:nvPr/>
        </p:nvPicPr>
        <p:blipFill>
          <a:blip r:embed="rId2" cstate="print"/>
          <a:srcRect r="17803"/>
          <a:stretch>
            <a:fillRect/>
          </a:stretch>
        </p:blipFill>
        <p:spPr>
          <a:xfrm>
            <a:off x="3419872" y="2701205"/>
            <a:ext cx="2376264" cy="195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55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Herida crónica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s-AR" sz="3000" dirty="0" smtClean="0">
                <a:cs typeface="Arial" pitchFamily="34" charset="0"/>
              </a:rPr>
              <a:t>Solución de continuidad de la superficie cutánea</a:t>
            </a:r>
          </a:p>
          <a:p>
            <a:pPr lvl="1">
              <a:spcBef>
                <a:spcPts val="600"/>
              </a:spcBef>
            </a:pPr>
            <a:r>
              <a:rPr lang="es-AR" sz="2400" dirty="0" smtClean="0"/>
              <a:t>en cualquier parte del cuerpo</a:t>
            </a:r>
          </a:p>
          <a:p>
            <a:pPr lvl="1">
              <a:spcBef>
                <a:spcPts val="600"/>
              </a:spcBef>
            </a:pPr>
            <a:r>
              <a:rPr lang="es-AR" sz="2400" dirty="0" smtClean="0"/>
              <a:t>con pérdida de sustancia</a:t>
            </a:r>
          </a:p>
          <a:p>
            <a:pPr lvl="1">
              <a:spcBef>
                <a:spcPts val="600"/>
              </a:spcBef>
            </a:pPr>
            <a:r>
              <a:rPr lang="es-AR" sz="2400" dirty="0" smtClean="0"/>
              <a:t>con escasa o nula tendencia a la curación espontánea</a:t>
            </a:r>
          </a:p>
          <a:p>
            <a:pPr lvl="1">
              <a:spcBef>
                <a:spcPts val="600"/>
              </a:spcBef>
            </a:pPr>
            <a:r>
              <a:rPr lang="es-AR" sz="2400" dirty="0" smtClean="0"/>
              <a:t>requiere períodos muy prolongados para su cicatrización por segunda intención.</a:t>
            </a:r>
          </a:p>
          <a:p>
            <a:pPr>
              <a:spcBef>
                <a:spcPts val="600"/>
              </a:spcBef>
            </a:pPr>
            <a:r>
              <a:rPr lang="es-AR" sz="2800" dirty="0" smtClean="0"/>
              <a:t>no sigue un proceso de reparación ordenado y puede no recuperar la integridad anatómica y funcional</a:t>
            </a:r>
          </a:p>
        </p:txBody>
      </p:sp>
    </p:spTree>
    <p:extLst>
      <p:ext uri="{BB962C8B-B14F-4D97-AF65-F5344CB8AC3E}">
        <p14:creationId xmlns:p14="http://schemas.microsoft.com/office/powerpoint/2010/main" xmlns="" val="297155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 smtClean="0">
                <a:latin typeface="Source Sans Pro"/>
              </a:rPr>
              <a:t>Cuidados Paliativos</a:t>
            </a:r>
            <a:endParaRPr lang="es-AR" sz="4000" dirty="0">
              <a:latin typeface="Source Sans Pro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9525" algn="just">
              <a:spcBef>
                <a:spcPts val="1200"/>
              </a:spcBef>
              <a:buNone/>
            </a:pPr>
            <a:r>
              <a:rPr lang="es-AR" sz="2800" dirty="0" smtClean="0">
                <a:solidFill>
                  <a:schemeClr val="tx2"/>
                </a:solidFill>
                <a:latin typeface="Source Sans Pro"/>
              </a:rPr>
              <a:t>“Los cuidados paliativos son la asistencia activa, holística, de personas de todas las edades con sufrimiento severo relacionado con la salud debido a una enfermedad grave y especialmente de quienes están cerca del final de la vida. Su objetivo es mejorar la calidad de vida de los pacientes, sus familias y sus cuidadores.”</a:t>
            </a:r>
          </a:p>
          <a:p>
            <a:pPr algn="ctr">
              <a:buNone/>
            </a:pPr>
            <a:endParaRPr lang="es-AR" sz="2000" dirty="0" smtClean="0">
              <a:latin typeface="Source Sans Pro"/>
            </a:endParaRPr>
          </a:p>
          <a:p>
            <a:pPr algn="r">
              <a:buNone/>
            </a:pPr>
            <a:r>
              <a:rPr lang="es-AR" sz="1400" dirty="0" smtClean="0">
                <a:latin typeface="Source Sans Pro"/>
              </a:rPr>
              <a:t>IAHPC Global </a:t>
            </a:r>
            <a:r>
              <a:rPr lang="es-AR" sz="1400" dirty="0" err="1" smtClean="0">
                <a:latin typeface="Source Sans Pro"/>
              </a:rPr>
              <a:t>project</a:t>
            </a:r>
            <a:r>
              <a:rPr lang="es-AR" sz="1400" dirty="0" smtClean="0">
                <a:latin typeface="Source Sans Pro"/>
              </a:rPr>
              <a:t> - </a:t>
            </a:r>
            <a:r>
              <a:rPr lang="es-AR" sz="1400" dirty="0" err="1" smtClean="0">
                <a:latin typeface="Source Sans Pro"/>
              </a:rPr>
              <a:t>consensus</a:t>
            </a:r>
            <a:r>
              <a:rPr lang="es-AR" sz="1400" dirty="0" smtClean="0">
                <a:latin typeface="Source Sans Pro"/>
              </a:rPr>
              <a:t> </a:t>
            </a:r>
            <a:r>
              <a:rPr lang="es-AR" sz="1400" dirty="0" err="1" smtClean="0">
                <a:latin typeface="Source Sans Pro"/>
              </a:rPr>
              <a:t>based</a:t>
            </a:r>
            <a:r>
              <a:rPr lang="es-AR" sz="1400" dirty="0" smtClean="0">
                <a:latin typeface="Source Sans Pro"/>
              </a:rPr>
              <a:t> </a:t>
            </a:r>
            <a:r>
              <a:rPr lang="es-AR" sz="1400" dirty="0" err="1" smtClean="0">
                <a:latin typeface="Source Sans Pro"/>
              </a:rPr>
              <a:t>definition</a:t>
            </a:r>
            <a:r>
              <a:rPr lang="es-AR" sz="1400" dirty="0" smtClean="0">
                <a:latin typeface="Source Sans Pro"/>
              </a:rPr>
              <a:t>- 2018</a:t>
            </a:r>
          </a:p>
        </p:txBody>
      </p:sp>
      <p:pic>
        <p:nvPicPr>
          <p:cNvPr id="6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8731696" y="5932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4000" dirty="0" smtClean="0">
                <a:solidFill>
                  <a:prstClr val="black"/>
                </a:solidFill>
                <a:latin typeface="Source Sans Pro" pitchFamily="34" charset="0"/>
              </a:rPr>
              <a:t>Algunos principios </a:t>
            </a:r>
            <a:r>
              <a:rPr lang="es-AR" sz="4000" dirty="0">
                <a:solidFill>
                  <a:prstClr val="black"/>
                </a:solidFill>
                <a:latin typeface="Source Sans Pro" pitchFamily="34" charset="0"/>
              </a:rPr>
              <a:t>del </a:t>
            </a:r>
            <a:r>
              <a:rPr lang="es-AR" sz="4000" dirty="0" smtClean="0">
                <a:solidFill>
                  <a:prstClr val="black"/>
                </a:solidFill>
                <a:latin typeface="Source Sans Pro" pitchFamily="34" charset="0"/>
              </a:rPr>
              <a:t/>
            </a:r>
            <a:br>
              <a:rPr lang="es-AR" sz="4000" dirty="0" smtClean="0">
                <a:solidFill>
                  <a:prstClr val="black"/>
                </a:solidFill>
                <a:latin typeface="Source Sans Pro" pitchFamily="34" charset="0"/>
              </a:rPr>
            </a:br>
            <a:r>
              <a:rPr lang="es-AR" sz="4000" dirty="0" smtClean="0">
                <a:solidFill>
                  <a:prstClr val="black"/>
                </a:solidFill>
                <a:latin typeface="Source Sans Pro" pitchFamily="34" charset="0"/>
              </a:rPr>
              <a:t>Cuidado </a:t>
            </a:r>
            <a:r>
              <a:rPr lang="es-AR" sz="4000" dirty="0">
                <a:solidFill>
                  <a:prstClr val="black"/>
                </a:solidFill>
                <a:latin typeface="Source Sans Pro" pitchFamily="34" charset="0"/>
              </a:rPr>
              <a:t>Paliativo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z="2000" dirty="0" smtClean="0">
                <a:solidFill>
                  <a:srgbClr val="4F81BD">
                    <a:lumMod val="50000"/>
                  </a:srgbClr>
                </a:solidFill>
                <a:latin typeface="Source Sans Pro" pitchFamily="34" charset="0"/>
              </a:rPr>
              <a:t>La vida es valiosa y la muerte un proceso natural.</a:t>
            </a:r>
          </a:p>
          <a:p>
            <a:pPr lvl="0"/>
            <a:r>
              <a:rPr lang="es-ES" sz="2000" dirty="0" smtClean="0">
                <a:solidFill>
                  <a:srgbClr val="4F81BD">
                    <a:lumMod val="50000"/>
                  </a:srgbClr>
                </a:solidFill>
                <a:latin typeface="Source Sans Pro" pitchFamily="34" charset="0"/>
              </a:rPr>
              <a:t>No acelerar ni posponer la muerte.</a:t>
            </a:r>
          </a:p>
          <a:p>
            <a:pPr lvl="0">
              <a:lnSpc>
                <a:spcPct val="120000"/>
              </a:lnSpc>
            </a:pPr>
            <a:r>
              <a:rPr lang="es-ES" sz="2400" dirty="0" smtClean="0">
                <a:solidFill>
                  <a:srgbClr val="4F81BD">
                    <a:lumMod val="50000"/>
                  </a:srgbClr>
                </a:solidFill>
                <a:latin typeface="Source Sans Pro" pitchFamily="34" charset="0"/>
              </a:rPr>
              <a:t>Asistencia </a:t>
            </a:r>
            <a:r>
              <a:rPr lang="es-ES" sz="2400" dirty="0" smtClean="0">
                <a:solidFill>
                  <a:srgbClr val="4F81BD">
                    <a:lumMod val="50000"/>
                  </a:srgbClr>
                </a:solidFill>
                <a:latin typeface="Source Sans Pro" pitchFamily="34" charset="0"/>
              </a:rPr>
              <a:t>continua a paciente y familia.</a:t>
            </a:r>
          </a:p>
          <a:p>
            <a:pPr lvl="1">
              <a:lnSpc>
                <a:spcPct val="120000"/>
              </a:lnSpc>
            </a:pPr>
            <a:r>
              <a:rPr lang="es-AR" sz="2000" dirty="0" smtClean="0">
                <a:solidFill>
                  <a:srgbClr val="4F81BD">
                    <a:lumMod val="50000"/>
                  </a:srgbClr>
                </a:solidFill>
                <a:latin typeface="Source Sans Pro" pitchFamily="34" charset="0"/>
              </a:rPr>
              <a:t>Prevención, identificación precoz, evaluación integral y control de síntomas y problemas con intervenciones basadas en la evidencia.</a:t>
            </a:r>
            <a:endParaRPr lang="es-ES" sz="2000" dirty="0" smtClean="0">
              <a:solidFill>
                <a:srgbClr val="4F81BD">
                  <a:lumMod val="50000"/>
                </a:srgbClr>
              </a:solidFill>
              <a:latin typeface="Source Sans Pro" pitchFamily="34" charset="0"/>
            </a:endParaRPr>
          </a:p>
          <a:p>
            <a:pPr lvl="1"/>
            <a:r>
              <a:rPr lang="es-ES" sz="2000" dirty="0" smtClean="0">
                <a:solidFill>
                  <a:srgbClr val="4F81BD">
                    <a:lumMod val="50000"/>
                  </a:srgbClr>
                </a:solidFill>
                <a:latin typeface="Source Sans Pro" pitchFamily="34" charset="0"/>
              </a:rPr>
              <a:t>Respeto a valores y preferencias. Comunicación efectiva para establecer objetivos de asistencia.</a:t>
            </a:r>
          </a:p>
          <a:p>
            <a:r>
              <a:rPr lang="es-ES" sz="2400" dirty="0" smtClean="0">
                <a:solidFill>
                  <a:srgbClr val="4F81BD">
                    <a:lumMod val="50000"/>
                  </a:srgbClr>
                </a:solidFill>
                <a:latin typeface="Source Sans Pro" pitchFamily="34" charset="0"/>
              </a:rPr>
              <a:t>En todos los ámbitos y niveles de atención</a:t>
            </a:r>
          </a:p>
          <a:p>
            <a:r>
              <a:rPr lang="es-ES" sz="2400" dirty="0" smtClean="0">
                <a:solidFill>
                  <a:srgbClr val="4F81BD">
                    <a:lumMod val="50000"/>
                  </a:srgbClr>
                </a:solidFill>
                <a:latin typeface="Source Sans Pro" pitchFamily="34" charset="0"/>
              </a:rPr>
              <a:t>Durante el transcurso de la enfermedad junto a tratamientos que la modifican. </a:t>
            </a:r>
            <a:endParaRPr lang="es-ES" sz="2400" dirty="0">
              <a:solidFill>
                <a:srgbClr val="4F81BD">
                  <a:lumMod val="50000"/>
                </a:srgbClr>
              </a:solidFill>
              <a:latin typeface="Source Sans Pro" pitchFamily="34" charset="0"/>
            </a:endParaRPr>
          </a:p>
        </p:txBody>
      </p:sp>
      <p:pic>
        <p:nvPicPr>
          <p:cNvPr id="4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867645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9 Grupo"/>
          <p:cNvGrpSpPr/>
          <p:nvPr/>
        </p:nvGrpSpPr>
        <p:grpSpPr>
          <a:xfrm>
            <a:off x="827584" y="260648"/>
            <a:ext cx="7704856" cy="5884988"/>
            <a:chOff x="827584" y="402628"/>
            <a:chExt cx="7704856" cy="6194724"/>
          </a:xfrm>
        </p:grpSpPr>
        <p:grpSp>
          <p:nvGrpSpPr>
            <p:cNvPr id="4" name="15 Grupo"/>
            <p:cNvGrpSpPr/>
            <p:nvPr/>
          </p:nvGrpSpPr>
          <p:grpSpPr>
            <a:xfrm>
              <a:off x="827584" y="402628"/>
              <a:ext cx="7704856" cy="6194724"/>
              <a:chOff x="827584" y="402628"/>
              <a:chExt cx="7704856" cy="6194724"/>
            </a:xfrm>
          </p:grpSpPr>
          <p:sp>
            <p:nvSpPr>
              <p:cNvPr id="2" name="Proceso alternativo 1"/>
              <p:cNvSpPr/>
              <p:nvPr/>
            </p:nvSpPr>
            <p:spPr>
              <a:xfrm>
                <a:off x="827584" y="633461"/>
                <a:ext cx="7704856" cy="5747867"/>
              </a:xfrm>
              <a:prstGeom prst="flowChartAlternateProcess">
                <a:avLst/>
              </a:prstGeom>
              <a:noFill/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AR" kern="120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CuadroTexto 5"/>
              <p:cNvSpPr txBox="1"/>
              <p:nvPr/>
            </p:nvSpPr>
            <p:spPr>
              <a:xfrm>
                <a:off x="1080418" y="402628"/>
                <a:ext cx="2756396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s-AR" sz="2400" kern="12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Entorno de cuidados</a:t>
                </a:r>
              </a:p>
            </p:txBody>
          </p:sp>
          <p:sp>
            <p:nvSpPr>
              <p:cNvPr id="13" name="CuadroTexto 5"/>
              <p:cNvSpPr txBox="1"/>
              <p:nvPr/>
            </p:nvSpPr>
            <p:spPr>
              <a:xfrm>
                <a:off x="4138264" y="6135687"/>
                <a:ext cx="2810000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s-AR" sz="2400" kern="12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Economía de la salud</a:t>
                </a:r>
              </a:p>
            </p:txBody>
          </p:sp>
        </p:grpSp>
        <p:sp>
          <p:nvSpPr>
            <p:cNvPr id="19" name="15 Marcador de contenido"/>
            <p:cNvSpPr txBox="1">
              <a:spLocks/>
            </p:cNvSpPr>
            <p:nvPr/>
          </p:nvSpPr>
          <p:spPr>
            <a:xfrm>
              <a:off x="1603628" y="1357298"/>
              <a:ext cx="6683148" cy="4525963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A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Internado o domicilio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A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¿Quién está a cargo de la evaluación y curaciones?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A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¿Con qué frecuencia se podrá evaluar?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A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Recursos materiales disponibles a largo plazo</a:t>
              </a:r>
              <a:endPara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27 Grupo"/>
          <p:cNvGrpSpPr/>
          <p:nvPr/>
        </p:nvGrpSpPr>
        <p:grpSpPr>
          <a:xfrm>
            <a:off x="1331640" y="871628"/>
            <a:ext cx="6408712" cy="4697944"/>
            <a:chOff x="1377998" y="1323344"/>
            <a:chExt cx="6408712" cy="4697944"/>
          </a:xfrm>
        </p:grpSpPr>
        <p:sp>
          <p:nvSpPr>
            <p:cNvPr id="29" name="Proceso alternativo 4"/>
            <p:cNvSpPr/>
            <p:nvPr/>
          </p:nvSpPr>
          <p:spPr>
            <a:xfrm>
              <a:off x="1377998" y="1532589"/>
              <a:ext cx="6408712" cy="4255340"/>
            </a:xfrm>
            <a:prstGeom prst="flowChartAlternateProcess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AR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CuadroTexto 3"/>
            <p:cNvSpPr txBox="1"/>
            <p:nvPr/>
          </p:nvSpPr>
          <p:spPr>
            <a:xfrm>
              <a:off x="5122414" y="5582706"/>
              <a:ext cx="1810111" cy="4385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>
              <a:defPPr>
                <a:defRPr lang="es-AR"/>
              </a:defPPr>
            </a:lstStyle>
            <a:p>
              <a:pPr algn="l" rtl="0"/>
              <a:r>
                <a:rPr lang="es-AR" sz="24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SCALE ¿UTK?</a:t>
              </a:r>
            </a:p>
          </p:txBody>
        </p:sp>
        <p:sp>
          <p:nvSpPr>
            <p:cNvPr id="31" name="CuadroTexto 2"/>
            <p:cNvSpPr txBox="1"/>
            <p:nvPr/>
          </p:nvSpPr>
          <p:spPr>
            <a:xfrm>
              <a:off x="1513432" y="1323344"/>
              <a:ext cx="3302699" cy="4385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l" rtl="0"/>
              <a:r>
                <a:rPr lang="es-AR" sz="24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Condiciones del paciente</a:t>
              </a:r>
            </a:p>
          </p:txBody>
        </p:sp>
        <p:sp>
          <p:nvSpPr>
            <p:cNvPr id="32" name="15 Marcador de contenido"/>
            <p:cNvSpPr txBox="1">
              <a:spLocks/>
            </p:cNvSpPr>
            <p:nvPr/>
          </p:nvSpPr>
          <p:spPr>
            <a:xfrm>
              <a:off x="2357422" y="2085054"/>
              <a:ext cx="4754892" cy="3121841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A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Estado general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A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Posibilidad de prevención: 95%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A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Objetivos de la cura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A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Tiempo para eventual curación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A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Relación con pronóstico de sobrevida</a:t>
              </a:r>
              <a:endPara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" name="24 Grupo"/>
          <p:cNvGrpSpPr/>
          <p:nvPr/>
        </p:nvGrpSpPr>
        <p:grpSpPr>
          <a:xfrm>
            <a:off x="2000232" y="1536416"/>
            <a:ext cx="5266495" cy="3313076"/>
            <a:chOff x="-3214742" y="1813760"/>
            <a:chExt cx="5266495" cy="3487448"/>
          </a:xfrm>
        </p:grpSpPr>
        <p:grpSp>
          <p:nvGrpSpPr>
            <p:cNvPr id="15" name="17 Grupo"/>
            <p:cNvGrpSpPr/>
            <p:nvPr/>
          </p:nvGrpSpPr>
          <p:grpSpPr>
            <a:xfrm>
              <a:off x="-3214742" y="1813760"/>
              <a:ext cx="5266495" cy="3487448"/>
              <a:chOff x="2123727" y="1813760"/>
              <a:chExt cx="5266495" cy="3487448"/>
            </a:xfrm>
          </p:grpSpPr>
          <p:sp>
            <p:nvSpPr>
              <p:cNvPr id="7" name="Proceso alternativo 6"/>
              <p:cNvSpPr/>
              <p:nvPr/>
            </p:nvSpPr>
            <p:spPr>
              <a:xfrm>
                <a:off x="2123727" y="2039606"/>
                <a:ext cx="5266495" cy="3087970"/>
              </a:xfrm>
              <a:prstGeom prst="flowChartAlternateProcess">
                <a:avLst/>
              </a:prstGeom>
              <a:solidFill>
                <a:schemeClr val="bg1"/>
              </a:solidFill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AR" kern="120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>
                <a:off x="2339752" y="1815207"/>
                <a:ext cx="1583575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s-AR" sz="2400" kern="12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Riesgo UPP</a:t>
                </a:r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6266413" y="4839543"/>
                <a:ext cx="825867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s-AR" sz="2400" kern="12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TIME</a:t>
                </a: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4068273" y="1813760"/>
                <a:ext cx="699230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s-AR" sz="2400" kern="12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UPP</a:t>
                </a: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2449861" y="4839543"/>
                <a:ext cx="898003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s-AR" sz="2400" kern="12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SEMP</a:t>
                </a:r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3483669" y="4839543"/>
                <a:ext cx="2645211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rtl="0"/>
                <a:r>
                  <a:rPr lang="es-AR" sz="2400" kern="12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Reposicionamiento</a:t>
                </a:r>
              </a:p>
            </p:txBody>
          </p:sp>
        </p:grpSp>
        <p:sp>
          <p:nvSpPr>
            <p:cNvPr id="24" name="15 Marcador de contenido"/>
            <p:cNvSpPr txBox="1">
              <a:spLocks/>
            </p:cNvSpPr>
            <p:nvPr/>
          </p:nvSpPr>
          <p:spPr>
            <a:xfrm>
              <a:off x="-3214742" y="2403475"/>
              <a:ext cx="5214974" cy="2382847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A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Valoración sistemática con GPC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A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Distinguir etiología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A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Estrategia de prevención integral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A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Continuidad de criterios/tratamiento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A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Evaluación de resultados</a:t>
              </a:r>
              <a:endPara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84339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2130</Words>
  <Application>Microsoft Office PowerPoint</Application>
  <PresentationFormat>Presentación en pantalla (4:3)</PresentationFormat>
  <Paragraphs>286</Paragraphs>
  <Slides>41</Slides>
  <Notes>6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Manejo de las UPP en Cuidados Paliativos</vt:lpstr>
      <vt:lpstr>Recursos para heridas</vt:lpstr>
      <vt:lpstr>Objetivos </vt:lpstr>
      <vt:lpstr>¿Cómo nos posicionamos frente a una herida?</vt:lpstr>
      <vt:lpstr>Cicatrización</vt:lpstr>
      <vt:lpstr>Herida crónica</vt:lpstr>
      <vt:lpstr>Cuidados Paliativos</vt:lpstr>
      <vt:lpstr>Algunos principios del  Cuidado Paliativo</vt:lpstr>
      <vt:lpstr>Diapositiva 9</vt:lpstr>
      <vt:lpstr>UPP: Factores de riesgo</vt:lpstr>
      <vt:lpstr>Diapositiva 11</vt:lpstr>
      <vt:lpstr>Prevención integral</vt:lpstr>
      <vt:lpstr>Diapositiva 13</vt:lpstr>
      <vt:lpstr>Clasificación de upp</vt:lpstr>
      <vt:lpstr>Diapositiva 15</vt:lpstr>
      <vt:lpstr>Diapositiva 16</vt:lpstr>
      <vt:lpstr>Cambios de la piel hacia el final de la vida</vt:lpstr>
      <vt:lpstr>UPP vs KTU</vt:lpstr>
      <vt:lpstr>Diapositiva 19</vt:lpstr>
      <vt:lpstr>Valoración y cura</vt:lpstr>
      <vt:lpstr>Valoración y cura</vt:lpstr>
      <vt:lpstr>Cura Avanzada</vt:lpstr>
      <vt:lpstr>Beneficios de la CAH</vt:lpstr>
      <vt:lpstr>Preparación  del lecho de la herida (PLH)</vt:lpstr>
      <vt:lpstr>Productos para CAH</vt:lpstr>
      <vt:lpstr>Productos para CAH</vt:lpstr>
      <vt:lpstr>Productos para CAH</vt:lpstr>
      <vt:lpstr>Productos para CAH</vt:lpstr>
      <vt:lpstr>T control del tejido desvitalizado</vt:lpstr>
      <vt:lpstr>I control de la infección, inflamación</vt:lpstr>
      <vt:lpstr>M control de la humedad</vt:lpstr>
      <vt:lpstr>E  control de la epitelización, granulación</vt:lpstr>
      <vt:lpstr>Resumen: CAH y TIME</vt:lpstr>
      <vt:lpstr>Diapositiva 34</vt:lpstr>
      <vt:lpstr>Diapositiva 35</vt:lpstr>
      <vt:lpstr>Preguntas de cierre</vt:lpstr>
      <vt:lpstr>Conclusiones </vt:lpstr>
      <vt:lpstr>Diapositiva 38</vt:lpstr>
      <vt:lpstr>Bibliografía de consulta</vt:lpstr>
      <vt:lpstr>Bibliografía de consulta</vt:lpstr>
      <vt:lpstr>Bibliografía de consulta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Saiz</dc:creator>
  <cp:lastModifiedBy>Cynthia Biondi</cp:lastModifiedBy>
  <cp:revision>105</cp:revision>
  <dcterms:created xsi:type="dcterms:W3CDTF">2016-05-31T23:05:16Z</dcterms:created>
  <dcterms:modified xsi:type="dcterms:W3CDTF">2019-06-11T12:44:42Z</dcterms:modified>
</cp:coreProperties>
</file>