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6" r:id="rId2"/>
    <p:sldId id="312" r:id="rId3"/>
    <p:sldId id="313" r:id="rId4"/>
    <p:sldId id="282" r:id="rId5"/>
    <p:sldId id="281" r:id="rId6"/>
    <p:sldId id="295" r:id="rId7"/>
    <p:sldId id="296" r:id="rId8"/>
    <p:sldId id="311" r:id="rId9"/>
    <p:sldId id="299" r:id="rId10"/>
    <p:sldId id="329" r:id="rId11"/>
    <p:sldId id="330" r:id="rId12"/>
    <p:sldId id="302" r:id="rId13"/>
    <p:sldId id="310" r:id="rId14"/>
    <p:sldId id="301" r:id="rId15"/>
    <p:sldId id="314" r:id="rId16"/>
    <p:sldId id="315" r:id="rId17"/>
    <p:sldId id="316" r:id="rId18"/>
    <p:sldId id="317" r:id="rId19"/>
    <p:sldId id="297" r:id="rId20"/>
    <p:sldId id="318" r:id="rId21"/>
    <p:sldId id="321" r:id="rId22"/>
    <p:sldId id="324" r:id="rId23"/>
    <p:sldId id="326" r:id="rId24"/>
    <p:sldId id="322" r:id="rId25"/>
    <p:sldId id="319" r:id="rId26"/>
    <p:sldId id="298" r:id="rId27"/>
    <p:sldId id="300" r:id="rId28"/>
    <p:sldId id="304" r:id="rId29"/>
    <p:sldId id="303" r:id="rId30"/>
    <p:sldId id="334" r:id="rId31"/>
    <p:sldId id="335" r:id="rId32"/>
    <p:sldId id="336" r:id="rId33"/>
    <p:sldId id="307" r:id="rId34"/>
    <p:sldId id="306" r:id="rId35"/>
    <p:sldId id="305" r:id="rId36"/>
    <p:sldId id="269" r:id="rId37"/>
    <p:sldId id="268" r:id="rId38"/>
    <p:sldId id="266" r:id="rId39"/>
    <p:sldId id="264" r:id="rId40"/>
    <p:sldId id="263" r:id="rId41"/>
    <p:sldId id="262" r:id="rId42"/>
    <p:sldId id="260" r:id="rId43"/>
    <p:sldId id="258" r:id="rId44"/>
    <p:sldId id="261" r:id="rId45"/>
    <p:sldId id="289" r:id="rId46"/>
    <p:sldId id="288" r:id="rId47"/>
    <p:sldId id="285" r:id="rId48"/>
    <p:sldId id="287" r:id="rId49"/>
    <p:sldId id="337" r:id="rId50"/>
    <p:sldId id="338" r:id="rId51"/>
    <p:sldId id="283" r:id="rId52"/>
    <p:sldId id="259" r:id="rId5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65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88F9B1-C612-4A02-8A48-B33E0F7385FC}" type="datetimeFigureOut">
              <a:rPr lang="es-ES" smtClean="0"/>
              <a:t>15/07/2019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D1CE04-D2B8-4E01-87FE-6E301C5A4B09}" type="slidenum">
              <a:rPr lang="es-ES" smtClean="0"/>
              <a:t>‹Nº›</a:t>
            </a:fld>
            <a:endParaRPr lang="es-ES"/>
          </a:p>
        </p:txBody>
      </p:sp>
    </p:spTree>
    <p:extLst>
      <p:ext uri="{BB962C8B-B14F-4D97-AF65-F5344CB8AC3E}">
        <p14:creationId xmlns:p14="http://schemas.microsoft.com/office/powerpoint/2010/main" val="3676043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eaLnBrk="1" hangingPunct="1"/>
            <a:r>
              <a:rPr lang="es-AR" dirty="0" smtClean="0">
                <a:latin typeface="Calibri" pitchFamily="34" charset="0"/>
              </a:rPr>
              <a:t>Es razonable pensar que en el momento inicial de la obstrucción la aspiración nasogástrica pueda favorecer la resolución espontánea dado que reduce drásticamente la presión </a:t>
            </a:r>
            <a:r>
              <a:rPr lang="es-AR" dirty="0" err="1" smtClean="0">
                <a:latin typeface="Calibri" pitchFamily="34" charset="0"/>
              </a:rPr>
              <a:t>endoluminal</a:t>
            </a:r>
            <a:r>
              <a:rPr lang="es-AR" dirty="0" smtClean="0">
                <a:latin typeface="Calibri" pitchFamily="34" charset="0"/>
              </a:rPr>
              <a:t>.</a:t>
            </a:r>
          </a:p>
          <a:p>
            <a:pPr eaLnBrk="1" hangingPunct="1"/>
            <a:r>
              <a:rPr lang="es-AR" dirty="0" smtClean="0">
                <a:latin typeface="Calibri" pitchFamily="34" charset="0"/>
              </a:rPr>
              <a:t>Sin embargo, la aspiración nasogástrica a largo plazo es incómoda para el paciente y no está exenta de efectos secundarios intensos (esofagitis, </a:t>
            </a:r>
            <a:r>
              <a:rPr lang="es-AR" dirty="0" err="1" smtClean="0">
                <a:latin typeface="Calibri" pitchFamily="34" charset="0"/>
              </a:rPr>
              <a:t>reflujogastroesofágico</a:t>
            </a:r>
            <a:r>
              <a:rPr lang="es-AR" dirty="0" smtClean="0">
                <a:latin typeface="Calibri" pitchFamily="34" charset="0"/>
              </a:rPr>
              <a:t>, erosiones nasales, </a:t>
            </a:r>
            <a:r>
              <a:rPr lang="es-AR" dirty="0" err="1" smtClean="0">
                <a:latin typeface="Calibri" pitchFamily="34" charset="0"/>
              </a:rPr>
              <a:t>broncoaspiración</a:t>
            </a:r>
            <a:r>
              <a:rPr lang="es-AR" dirty="0" smtClean="0">
                <a:latin typeface="Calibri" pitchFamily="34" charset="0"/>
              </a:rPr>
              <a:t>).</a:t>
            </a:r>
          </a:p>
          <a:p>
            <a:pPr eaLnBrk="1" hangingPunct="1"/>
            <a:r>
              <a:rPr lang="es-AR" dirty="0" smtClean="0">
                <a:latin typeface="Calibri" pitchFamily="34" charset="0"/>
              </a:rPr>
              <a:t>En series de casos quirúrgicos la resolución espontánea se presenta en el 30% de los enfermos y en un tiempo medio desde el diagnóstico inferior a 8 días. Por este motivo e incluso considerando la hipótesis de que la aspiración nasogástrica pueda mejorar la tasa de resolución espontánea, no tendría sentido mantener dicha medida un tiempo prolongado, superior a las estimaciones posibles de resolución, en aquellos enfermos en los que se ha desestimado la cirugía y se pueda obtener un control adecuado sintomático con la intensificación del tratamiento paliativo. Considerando estos datos, la mayoría de autores consideran como factores que limitan la indicación quirúrgica en la OIM, especialmente si se presentan asociados: edad avanzada (&gt; 65 años) asociada a desnutrición o caquexia, </a:t>
            </a:r>
            <a:r>
              <a:rPr lang="es-AR" dirty="0" err="1" smtClean="0">
                <a:latin typeface="Calibri" pitchFamily="34" charset="0"/>
              </a:rPr>
              <a:t>carcinomatosis</a:t>
            </a:r>
            <a:r>
              <a:rPr lang="es-AR" dirty="0" smtClean="0">
                <a:latin typeface="Calibri" pitchFamily="34" charset="0"/>
              </a:rPr>
              <a:t> peritoneal, múltiples niveles oclusivos, masas palpables abdominales, desnutrición previa, ascitis refractaria, enfermedad metastásica extra abdominal sintomática, estado general deteriorado, insuficiencia renal o </a:t>
            </a:r>
            <a:r>
              <a:rPr lang="es-AR" dirty="0" err="1" smtClean="0">
                <a:latin typeface="Calibri" pitchFamily="34" charset="0"/>
              </a:rPr>
              <a:t>hepá</a:t>
            </a:r>
            <a:r>
              <a:rPr lang="es-AR" dirty="0" smtClean="0">
                <a:latin typeface="Calibri" pitchFamily="34" charset="0"/>
              </a:rPr>
              <a:t> tica, radioterapia previa </a:t>
            </a:r>
            <a:r>
              <a:rPr lang="es-AR" dirty="0" err="1" smtClean="0">
                <a:latin typeface="Calibri" pitchFamily="34" charset="0"/>
              </a:rPr>
              <a:t>pélvicoabdominal</a:t>
            </a:r>
            <a:r>
              <a:rPr lang="es-AR" dirty="0" smtClean="0">
                <a:latin typeface="Calibri" pitchFamily="34" charset="0"/>
              </a:rPr>
              <a:t> y ausencia de posibilidades de tratamiento oncológico específico</a:t>
            </a:r>
          </a:p>
        </p:txBody>
      </p:sp>
      <p:sp>
        <p:nvSpPr>
          <p:cNvPr id="4" name="3 Marcador de número de diapositiva"/>
          <p:cNvSpPr>
            <a:spLocks noGrp="1"/>
          </p:cNvSpPr>
          <p:nvPr>
            <p:ph type="sldNum" sz="quarter" idx="10"/>
          </p:nvPr>
        </p:nvSpPr>
        <p:spPr/>
        <p:txBody>
          <a:bodyPr/>
          <a:lstStyle/>
          <a:p>
            <a:fld id="{9BD1CE04-D2B8-4E01-87FE-6E301C5A4B09}" type="slidenum">
              <a:rPr lang="es-ES" smtClean="0"/>
              <a:t>29</a:t>
            </a:fld>
            <a:endParaRPr lang="es-ES"/>
          </a:p>
        </p:txBody>
      </p:sp>
    </p:spTree>
    <p:extLst>
      <p:ext uri="{BB962C8B-B14F-4D97-AF65-F5344CB8AC3E}">
        <p14:creationId xmlns:p14="http://schemas.microsoft.com/office/powerpoint/2010/main" val="5012658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AR" dirty="0" smtClean="0">
                <a:latin typeface="Calibri" pitchFamily="34" charset="0"/>
              </a:rPr>
              <a:t>Como hemos dicho antes la aspiración mediante sonda nasogástrica a largo plazo es incómoda y puede provocar efectos secundarios severos. La gastrostomía endoscópica percutánea puede ser una alternativa altamente eficaz y segura en enfermos no tributarios de cirugía y en los que el control de sus síntomas no sea posible sin mantener una aspiración digestiva. En la OIM secundaria a cáncer de ovario avanzado, el éxito en la colocación de una endoscópica percutánea es del 94% (94–98), consiguiendo un adecuado control sintomático en el 84% de las pacientes, durante un tiempo medio de 70 días, incluso en los casos que presentan </a:t>
            </a:r>
            <a:r>
              <a:rPr lang="es-AR" dirty="0" err="1" smtClean="0">
                <a:latin typeface="Calibri" pitchFamily="34" charset="0"/>
              </a:rPr>
              <a:t>carcinomatosis</a:t>
            </a:r>
            <a:r>
              <a:rPr lang="es-AR" dirty="0" smtClean="0">
                <a:latin typeface="Calibri" pitchFamily="34" charset="0"/>
              </a:rPr>
              <a:t> peritoneal, ascitis o infiltración gástrica. </a:t>
            </a:r>
          </a:p>
          <a:p>
            <a:endParaRPr lang="es-ES" dirty="0"/>
          </a:p>
        </p:txBody>
      </p:sp>
      <p:sp>
        <p:nvSpPr>
          <p:cNvPr id="4" name="3 Marcador de número de diapositiva"/>
          <p:cNvSpPr>
            <a:spLocks noGrp="1"/>
          </p:cNvSpPr>
          <p:nvPr>
            <p:ph type="sldNum" sz="quarter" idx="10"/>
          </p:nvPr>
        </p:nvSpPr>
        <p:spPr/>
        <p:txBody>
          <a:bodyPr/>
          <a:lstStyle/>
          <a:p>
            <a:fld id="{9BD1CE04-D2B8-4E01-87FE-6E301C5A4B09}" type="slidenum">
              <a:rPr lang="es-ES" smtClean="0"/>
              <a:t>33</a:t>
            </a:fld>
            <a:endParaRPr lang="es-ES"/>
          </a:p>
        </p:txBody>
      </p:sp>
    </p:spTree>
    <p:extLst>
      <p:ext uri="{BB962C8B-B14F-4D97-AF65-F5344CB8AC3E}">
        <p14:creationId xmlns:p14="http://schemas.microsoft.com/office/powerpoint/2010/main" val="62921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AR" dirty="0" smtClean="0">
                <a:latin typeface="Calibri" pitchFamily="34" charset="0"/>
              </a:rPr>
              <a:t>La indicación de NPT en enfermos oncológicos avanzados con OIM inoperable es más controvertida. Los escasos estudios que exploran la eficacia de la NPT domiciliaria a largo plazo indicada en la OIM inoperable describen una supervivencia media entre 6–4 meses, una tasa de complicaciones asociadas al procedimiento superior al 13% y una estabilidad en los parámetros nutricionales mantenida únicamente hasta los 2–3 meses antes del fallecimiento del paciente. Estos estudios concluyen que solo un 30% de los pacientes, aquellos que sobrevivieron más de 3 meses, se beneficiaron de la aplicación de NPT. </a:t>
            </a:r>
            <a:r>
              <a:rPr lang="es-AR" dirty="0" err="1" smtClean="0">
                <a:latin typeface="Calibri" pitchFamily="34" charset="0"/>
              </a:rPr>
              <a:t>Laindicación</a:t>
            </a:r>
            <a:r>
              <a:rPr lang="es-AR" dirty="0" smtClean="0">
                <a:latin typeface="Calibri" pitchFamily="34" charset="0"/>
              </a:rPr>
              <a:t> de NPT a largo plazo ha de ser cuidadosa y se ha de reservar para aquellos enfermos con un estado general previo a la OIM conservado, sin síntomas o complicaciones </a:t>
            </a:r>
            <a:r>
              <a:rPr lang="es-AR" dirty="0" err="1" smtClean="0">
                <a:latin typeface="Calibri" pitchFamily="34" charset="0"/>
              </a:rPr>
              <a:t>extraabdominales</a:t>
            </a:r>
            <a:r>
              <a:rPr lang="es-AR" dirty="0" smtClean="0">
                <a:latin typeface="Calibri" pitchFamily="34" charset="0"/>
              </a:rPr>
              <a:t> por la extensión de la neoplasia, con tumores de crecimiento lento y expectativas razonables de supervivencia superiores a los 3 meses.</a:t>
            </a:r>
          </a:p>
        </p:txBody>
      </p:sp>
      <p:sp>
        <p:nvSpPr>
          <p:cNvPr id="4" name="3 Marcador de número de diapositiva"/>
          <p:cNvSpPr>
            <a:spLocks noGrp="1"/>
          </p:cNvSpPr>
          <p:nvPr>
            <p:ph type="sldNum" sz="quarter" idx="10"/>
          </p:nvPr>
        </p:nvSpPr>
        <p:spPr/>
        <p:txBody>
          <a:bodyPr/>
          <a:lstStyle/>
          <a:p>
            <a:fld id="{9BD1CE04-D2B8-4E01-87FE-6E301C5A4B09}" type="slidenum">
              <a:rPr lang="es-ES" smtClean="0"/>
              <a:t>34</a:t>
            </a:fld>
            <a:endParaRPr lang="es-ES"/>
          </a:p>
        </p:txBody>
      </p:sp>
    </p:spTree>
    <p:extLst>
      <p:ext uri="{BB962C8B-B14F-4D97-AF65-F5344CB8AC3E}">
        <p14:creationId xmlns:p14="http://schemas.microsoft.com/office/powerpoint/2010/main" val="24130710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09CB332B-1791-445F-9B77-B98DAA8AB909}" type="datetimeFigureOut">
              <a:rPr lang="es-ES" smtClean="0"/>
              <a:t>15/07/2019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C851677-2562-432E-9532-E8537FACFF7E}" type="slidenum">
              <a:rPr lang="es-ES" smtClean="0"/>
              <a:t>‹Nº›</a:t>
            </a:fld>
            <a:endParaRPr lang="es-ES"/>
          </a:p>
        </p:txBody>
      </p:sp>
    </p:spTree>
    <p:extLst>
      <p:ext uri="{BB962C8B-B14F-4D97-AF65-F5344CB8AC3E}">
        <p14:creationId xmlns:p14="http://schemas.microsoft.com/office/powerpoint/2010/main" val="23075721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09CB332B-1791-445F-9B77-B98DAA8AB909}" type="datetimeFigureOut">
              <a:rPr lang="es-ES" smtClean="0"/>
              <a:t>15/07/2019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C851677-2562-432E-9532-E8537FACFF7E}" type="slidenum">
              <a:rPr lang="es-ES" smtClean="0"/>
              <a:t>‹Nº›</a:t>
            </a:fld>
            <a:endParaRPr lang="es-ES"/>
          </a:p>
        </p:txBody>
      </p:sp>
    </p:spTree>
    <p:extLst>
      <p:ext uri="{BB962C8B-B14F-4D97-AF65-F5344CB8AC3E}">
        <p14:creationId xmlns:p14="http://schemas.microsoft.com/office/powerpoint/2010/main" val="278960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09CB332B-1791-445F-9B77-B98DAA8AB909}" type="datetimeFigureOut">
              <a:rPr lang="es-ES" smtClean="0"/>
              <a:t>15/07/2019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C851677-2562-432E-9532-E8537FACFF7E}" type="slidenum">
              <a:rPr lang="es-ES" smtClean="0"/>
              <a:t>‹Nº›</a:t>
            </a:fld>
            <a:endParaRPr lang="es-ES"/>
          </a:p>
        </p:txBody>
      </p:sp>
    </p:spTree>
    <p:extLst>
      <p:ext uri="{BB962C8B-B14F-4D97-AF65-F5344CB8AC3E}">
        <p14:creationId xmlns:p14="http://schemas.microsoft.com/office/powerpoint/2010/main" val="3260859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09CB332B-1791-445F-9B77-B98DAA8AB909}" type="datetimeFigureOut">
              <a:rPr lang="es-ES" smtClean="0"/>
              <a:t>15/07/2019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C851677-2562-432E-9532-E8537FACFF7E}" type="slidenum">
              <a:rPr lang="es-ES" smtClean="0"/>
              <a:t>‹Nº›</a:t>
            </a:fld>
            <a:endParaRPr lang="es-ES"/>
          </a:p>
        </p:txBody>
      </p:sp>
    </p:spTree>
    <p:extLst>
      <p:ext uri="{BB962C8B-B14F-4D97-AF65-F5344CB8AC3E}">
        <p14:creationId xmlns:p14="http://schemas.microsoft.com/office/powerpoint/2010/main" val="2769477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09CB332B-1791-445F-9B77-B98DAA8AB909}" type="datetimeFigureOut">
              <a:rPr lang="es-ES" smtClean="0"/>
              <a:t>15/07/2019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C851677-2562-432E-9532-E8537FACFF7E}" type="slidenum">
              <a:rPr lang="es-ES" smtClean="0"/>
              <a:t>‹Nº›</a:t>
            </a:fld>
            <a:endParaRPr lang="es-ES"/>
          </a:p>
        </p:txBody>
      </p:sp>
    </p:spTree>
    <p:extLst>
      <p:ext uri="{BB962C8B-B14F-4D97-AF65-F5344CB8AC3E}">
        <p14:creationId xmlns:p14="http://schemas.microsoft.com/office/powerpoint/2010/main" val="2401558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09CB332B-1791-445F-9B77-B98DAA8AB909}" type="datetimeFigureOut">
              <a:rPr lang="es-ES" smtClean="0"/>
              <a:t>15/07/2019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C851677-2562-432E-9532-E8537FACFF7E}" type="slidenum">
              <a:rPr lang="es-ES" smtClean="0"/>
              <a:t>‹Nº›</a:t>
            </a:fld>
            <a:endParaRPr lang="es-ES"/>
          </a:p>
        </p:txBody>
      </p:sp>
    </p:spTree>
    <p:extLst>
      <p:ext uri="{BB962C8B-B14F-4D97-AF65-F5344CB8AC3E}">
        <p14:creationId xmlns:p14="http://schemas.microsoft.com/office/powerpoint/2010/main" val="1912684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09CB332B-1791-445F-9B77-B98DAA8AB909}" type="datetimeFigureOut">
              <a:rPr lang="es-ES" smtClean="0"/>
              <a:t>15/07/2019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4C851677-2562-432E-9532-E8537FACFF7E}" type="slidenum">
              <a:rPr lang="es-ES" smtClean="0"/>
              <a:t>‹Nº›</a:t>
            </a:fld>
            <a:endParaRPr lang="es-ES"/>
          </a:p>
        </p:txBody>
      </p:sp>
    </p:spTree>
    <p:extLst>
      <p:ext uri="{BB962C8B-B14F-4D97-AF65-F5344CB8AC3E}">
        <p14:creationId xmlns:p14="http://schemas.microsoft.com/office/powerpoint/2010/main" val="26321166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09CB332B-1791-445F-9B77-B98DAA8AB909}" type="datetimeFigureOut">
              <a:rPr lang="es-ES" smtClean="0"/>
              <a:t>15/07/2019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4C851677-2562-432E-9532-E8537FACFF7E}" type="slidenum">
              <a:rPr lang="es-ES" smtClean="0"/>
              <a:t>‹Nº›</a:t>
            </a:fld>
            <a:endParaRPr lang="es-ES"/>
          </a:p>
        </p:txBody>
      </p:sp>
    </p:spTree>
    <p:extLst>
      <p:ext uri="{BB962C8B-B14F-4D97-AF65-F5344CB8AC3E}">
        <p14:creationId xmlns:p14="http://schemas.microsoft.com/office/powerpoint/2010/main" val="172924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9CB332B-1791-445F-9B77-B98DAA8AB909}" type="datetimeFigureOut">
              <a:rPr lang="es-ES" smtClean="0"/>
              <a:t>15/07/2019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4C851677-2562-432E-9532-E8537FACFF7E}" type="slidenum">
              <a:rPr lang="es-ES" smtClean="0"/>
              <a:t>‹Nº›</a:t>
            </a:fld>
            <a:endParaRPr lang="es-ES"/>
          </a:p>
        </p:txBody>
      </p:sp>
    </p:spTree>
    <p:extLst>
      <p:ext uri="{BB962C8B-B14F-4D97-AF65-F5344CB8AC3E}">
        <p14:creationId xmlns:p14="http://schemas.microsoft.com/office/powerpoint/2010/main" val="3245632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9CB332B-1791-445F-9B77-B98DAA8AB909}" type="datetimeFigureOut">
              <a:rPr lang="es-ES" smtClean="0"/>
              <a:t>15/07/2019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C851677-2562-432E-9532-E8537FACFF7E}" type="slidenum">
              <a:rPr lang="es-ES" smtClean="0"/>
              <a:t>‹Nº›</a:t>
            </a:fld>
            <a:endParaRPr lang="es-ES"/>
          </a:p>
        </p:txBody>
      </p:sp>
    </p:spTree>
    <p:extLst>
      <p:ext uri="{BB962C8B-B14F-4D97-AF65-F5344CB8AC3E}">
        <p14:creationId xmlns:p14="http://schemas.microsoft.com/office/powerpoint/2010/main" val="2386515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9CB332B-1791-445F-9B77-B98DAA8AB909}" type="datetimeFigureOut">
              <a:rPr lang="es-ES" smtClean="0"/>
              <a:t>15/07/2019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C851677-2562-432E-9532-E8537FACFF7E}" type="slidenum">
              <a:rPr lang="es-ES" smtClean="0"/>
              <a:t>‹Nº›</a:t>
            </a:fld>
            <a:endParaRPr lang="es-ES"/>
          </a:p>
        </p:txBody>
      </p:sp>
    </p:spTree>
    <p:extLst>
      <p:ext uri="{BB962C8B-B14F-4D97-AF65-F5344CB8AC3E}">
        <p14:creationId xmlns:p14="http://schemas.microsoft.com/office/powerpoint/2010/main" val="2850292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CB332B-1791-445F-9B77-B98DAA8AB909}" type="datetimeFigureOut">
              <a:rPr lang="es-ES" smtClean="0"/>
              <a:t>15/07/2019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851677-2562-432E-9532-E8537FACFF7E}" type="slidenum">
              <a:rPr lang="es-ES" smtClean="0"/>
              <a:t>‹Nº›</a:t>
            </a:fld>
            <a:endParaRPr lang="es-ES"/>
          </a:p>
        </p:txBody>
      </p:sp>
    </p:spTree>
    <p:extLst>
      <p:ext uri="{BB962C8B-B14F-4D97-AF65-F5344CB8AC3E}">
        <p14:creationId xmlns:p14="http://schemas.microsoft.com/office/powerpoint/2010/main" val="4094501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2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4.jpg"/><Relationship Id="rId1" Type="http://schemas.openxmlformats.org/officeDocument/2006/relationships/slideLayout" Target="../slideLayouts/slideLayout7.xml"/><Relationship Id="rId6" Type="http://schemas.openxmlformats.org/officeDocument/2006/relationships/image" Target="../media/image3.emf"/><Relationship Id="rId5" Type="http://schemas.openxmlformats.org/officeDocument/2006/relationships/image" Target="../media/image2.png"/><Relationship Id="rId4" Type="http://schemas.openxmlformats.org/officeDocument/2006/relationships/image" Target="../media/image7.jp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g"/><Relationship Id="rId1" Type="http://schemas.openxmlformats.org/officeDocument/2006/relationships/slideLayout" Target="../slideLayouts/slideLayout7.xml"/><Relationship Id="rId5" Type="http://schemas.openxmlformats.org/officeDocument/2006/relationships/image" Target="../media/image3.emf"/><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g"/><Relationship Id="rId1" Type="http://schemas.openxmlformats.org/officeDocument/2006/relationships/slideLayout" Target="../slideLayouts/slideLayout7.xml"/><Relationship Id="rId5" Type="http://schemas.openxmlformats.org/officeDocument/2006/relationships/image" Target="../media/image3.emf"/><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jpg"/><Relationship Id="rId1" Type="http://schemas.openxmlformats.org/officeDocument/2006/relationships/slideLayout" Target="../slideLayouts/slideLayout7.xml"/><Relationship Id="rId5" Type="http://schemas.openxmlformats.org/officeDocument/2006/relationships/image" Target="../media/image3.emf"/><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jpg"/><Relationship Id="rId1" Type="http://schemas.openxmlformats.org/officeDocument/2006/relationships/slideLayout" Target="../slideLayouts/slideLayout7.xml"/><Relationship Id="rId5" Type="http://schemas.openxmlformats.org/officeDocument/2006/relationships/image" Target="../media/image3.emf"/><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jpg"/><Relationship Id="rId1" Type="http://schemas.openxmlformats.org/officeDocument/2006/relationships/slideLayout" Target="../slideLayouts/slideLayout7.xml"/><Relationship Id="rId5" Type="http://schemas.openxmlformats.org/officeDocument/2006/relationships/image" Target="../media/image3.emf"/><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2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emf"/><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3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3.emf"/><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3.emf"/><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41.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hyperlink" Target="http://www.ncbi.nlm.nih.gov/sites/entrez?Db=pubmed&amp;Cmd=Search&amp;Term=%22Eisenchlas%20JH%22%5bAuthor%5d&amp;itool=EntrezSystem2.PEntrez.Pubmed.Pubmed_ResultsPanel.Pubmed_DiscoveryPanel.Pubmed_RVAbstractPlus" TargetMode="External"/><Relationship Id="rId7"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6" Type="http://schemas.openxmlformats.org/officeDocument/2006/relationships/hyperlink" Target="http://www.ncbi.nlm.nih.gov/sites/entrez?Db=pubmed&amp;Cmd=Search&amp;Term=%22De%20Simone%20GG%22%5bAuthor%5d&amp;itool=EntrezSystem2.PEntrez.Pubmed.Pubmed_ResultsPanel.Pubmed_DiscoveryPanel.Pubmed_RVAbstractPlus" TargetMode="External"/><Relationship Id="rId5" Type="http://schemas.openxmlformats.org/officeDocument/2006/relationships/hyperlink" Target="http://www.ncbi.nlm.nih.gov/sites/entrez?Db=pubmed&amp;Cmd=Search&amp;Term=%22Junin%20M%22%5bAuthor%5d&amp;itool=EntrezSystem2.PEntrez.Pubmed.Pubmed_ResultsPanel.Pubmed_DiscoveryPanel.Pubmed_RVAbstractPlus" TargetMode="External"/><Relationship Id="rId4" Type="http://schemas.openxmlformats.org/officeDocument/2006/relationships/hyperlink" Target="http://www.ncbi.nlm.nih.gov/sites/entrez?Db=pubmed&amp;Cmd=Search&amp;Term=%22Garrigue%20N%22%5bAuthor%5d&amp;itool=EntrezSystem2.PEntrez.Pubmed.Pubmed_ResultsPanel.Pubmed_DiscoveryPanel.Pubmed_RVAbstractPlus"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www.sign.ac.uk/guidelines/fulltext/75/section8.html#ref150" TargetMode="External"/><Relationship Id="rId2" Type="http://schemas.openxmlformats.org/officeDocument/2006/relationships/image" Target="../media/image4.jpg"/><Relationship Id="rId1" Type="http://schemas.openxmlformats.org/officeDocument/2006/relationships/slideLayout" Target="../slideLayouts/slideLayout7.xml"/><Relationship Id="rId5" Type="http://schemas.openxmlformats.org/officeDocument/2006/relationships/image" Target="../media/image3.emf"/><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5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ES"/>
          </a:p>
        </p:txBody>
      </p:sp>
      <p:sp>
        <p:nvSpPr>
          <p:cNvPr id="3" name="2 Subtítulo"/>
          <p:cNvSpPr>
            <a:spLocks noGrp="1"/>
          </p:cNvSpPr>
          <p:nvPr>
            <p:ph type="subTitle" idx="1"/>
          </p:nvPr>
        </p:nvSpPr>
        <p:spPr/>
        <p:txBody>
          <a:bodyPr/>
          <a:lstStyle/>
          <a:p>
            <a:endParaRPr lang="es-ES"/>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74" y="0"/>
            <a:ext cx="9213348" cy="6858000"/>
          </a:xfrm>
          <a:prstGeom prst="rect">
            <a:avLst/>
          </a:prstGeom>
        </p:spPr>
      </p:pic>
      <p:sp>
        <p:nvSpPr>
          <p:cNvPr id="5" name="4 CuadroTexto"/>
          <p:cNvSpPr txBox="1"/>
          <p:nvPr/>
        </p:nvSpPr>
        <p:spPr>
          <a:xfrm>
            <a:off x="1259632" y="1521366"/>
            <a:ext cx="6696744" cy="2123658"/>
          </a:xfrm>
          <a:prstGeom prst="rect">
            <a:avLst/>
          </a:prstGeom>
          <a:noFill/>
        </p:spPr>
        <p:txBody>
          <a:bodyPr wrap="square" rtlCol="0">
            <a:spAutoFit/>
          </a:bodyPr>
          <a:lstStyle/>
          <a:p>
            <a:pPr algn="ctr"/>
            <a:r>
              <a:rPr lang="es-ES" sz="4400" dirty="0" smtClean="0"/>
              <a:t>«Abordaje de la Oclusión Intestinal Tumoral en Cuidados Paliativos»</a:t>
            </a:r>
            <a:endParaRPr lang="es-ES" sz="4400" dirty="0"/>
          </a:p>
        </p:txBody>
      </p:sp>
      <p:sp>
        <p:nvSpPr>
          <p:cNvPr id="6" name="5 CuadroTexto"/>
          <p:cNvSpPr txBox="1"/>
          <p:nvPr/>
        </p:nvSpPr>
        <p:spPr>
          <a:xfrm>
            <a:off x="683568" y="4005064"/>
            <a:ext cx="8208912" cy="1508105"/>
          </a:xfrm>
          <a:prstGeom prst="rect">
            <a:avLst/>
          </a:prstGeom>
          <a:noFill/>
        </p:spPr>
        <p:txBody>
          <a:bodyPr wrap="square" rtlCol="0">
            <a:spAutoFit/>
          </a:bodyPr>
          <a:lstStyle/>
          <a:p>
            <a:r>
              <a:rPr lang="es-ES" sz="2800" dirty="0" smtClean="0"/>
              <a:t>Dra. Marisa del Valle Pérez</a:t>
            </a:r>
          </a:p>
          <a:p>
            <a:r>
              <a:rPr lang="es-ES" sz="1600" dirty="0" smtClean="0"/>
              <a:t>Coordinadora del Grupo de Trabajo de Cuidados Paliativos del Hospital «</a:t>
            </a:r>
            <a:r>
              <a:rPr lang="es-ES" sz="1600" dirty="0" err="1" smtClean="0"/>
              <a:t>Dr</a:t>
            </a:r>
            <a:r>
              <a:rPr lang="es-ES" sz="1600" dirty="0" smtClean="0"/>
              <a:t> Carlos B. </a:t>
            </a:r>
            <a:r>
              <a:rPr lang="es-ES" sz="1600" dirty="0" err="1" smtClean="0"/>
              <a:t>Udaondo</a:t>
            </a:r>
            <a:r>
              <a:rPr lang="es-ES" sz="1600" dirty="0" smtClean="0"/>
              <a:t>»</a:t>
            </a:r>
          </a:p>
          <a:p>
            <a:r>
              <a:rPr lang="es-ES" sz="1600" dirty="0" smtClean="0"/>
              <a:t>Coordinadora de Sede Residencia </a:t>
            </a:r>
            <a:r>
              <a:rPr lang="es-ES" sz="1600" dirty="0" err="1" smtClean="0"/>
              <a:t>Postbásica</a:t>
            </a:r>
            <a:r>
              <a:rPr lang="es-ES" sz="1600" dirty="0" smtClean="0"/>
              <a:t> Interdisciplinaria en Cuidados Paliativos</a:t>
            </a:r>
          </a:p>
          <a:p>
            <a:r>
              <a:rPr lang="es-ES" sz="1600" dirty="0" smtClean="0"/>
              <a:t>Coordinadora Académica Curso de Postgrado Interdisciplinario en Cuidados Paliativos. </a:t>
            </a:r>
          </a:p>
          <a:p>
            <a:r>
              <a:rPr lang="es-ES" sz="1600" dirty="0" err="1" smtClean="0"/>
              <a:t>Pallium</a:t>
            </a:r>
            <a:r>
              <a:rPr lang="es-ES" sz="1600" dirty="0" smtClean="0"/>
              <a:t> Latinoamérica-USAL</a:t>
            </a:r>
            <a:endParaRPr lang="es-ES" sz="1600" dirty="0"/>
          </a:p>
        </p:txBody>
      </p:sp>
      <p:pic>
        <p:nvPicPr>
          <p:cNvPr id="7"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040" y="331564"/>
            <a:ext cx="863600"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5"/>
          <p:cNvSpPr txBox="1">
            <a:spLocks noChangeArrowheads="1"/>
          </p:cNvSpPr>
          <p:nvPr/>
        </p:nvSpPr>
        <p:spPr bwMode="auto">
          <a:xfrm>
            <a:off x="7488684" y="1231900"/>
            <a:ext cx="1547812" cy="541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a:spcBef>
                <a:spcPct val="50000"/>
              </a:spcBef>
            </a:pPr>
            <a:r>
              <a:rPr lang="es-AR" altLang="es-ES" sz="1600" b="1">
                <a:solidFill>
                  <a:srgbClr val="1F497D"/>
                </a:solidFill>
                <a:latin typeface="Times New Roman" pitchFamily="18" charset="0"/>
              </a:rPr>
              <a:t>PALLIUM</a:t>
            </a:r>
          </a:p>
          <a:p>
            <a:pPr algn="ctr">
              <a:spcBef>
                <a:spcPct val="50000"/>
              </a:spcBef>
            </a:pPr>
            <a:r>
              <a:rPr lang="es-AR" altLang="es-ES" sz="900" b="1">
                <a:solidFill>
                  <a:srgbClr val="1F497D"/>
                </a:solidFill>
                <a:latin typeface="Times New Roman" pitchFamily="18" charset="0"/>
              </a:rPr>
              <a:t>LATINOAMERICA</a:t>
            </a:r>
            <a:endParaRPr lang="es-ES" altLang="es-ES" sz="900" b="1">
              <a:solidFill>
                <a:srgbClr val="1F497D"/>
              </a:solidFill>
              <a:latin typeface="Times New Roman" pitchFamily="18" charset="0"/>
            </a:endParaRPr>
          </a:p>
        </p:txBody>
      </p:sp>
      <p:pic>
        <p:nvPicPr>
          <p:cNvPr id="10"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69671" y="260350"/>
            <a:ext cx="979488"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39102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4" name="Text Box 3"/>
          <p:cNvSpPr txBox="1">
            <a:spLocks noChangeArrowheads="1"/>
          </p:cNvSpPr>
          <p:nvPr/>
        </p:nvSpPr>
        <p:spPr bwMode="auto">
          <a:xfrm>
            <a:off x="0" y="533731"/>
            <a:ext cx="914400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b="1" dirty="0"/>
              <a:t>FACTORES RELACIONADOS </a:t>
            </a:r>
            <a:endParaRPr lang="en-US" sz="3200" b="1" dirty="0" smtClean="0"/>
          </a:p>
          <a:p>
            <a:pPr algn="ctr"/>
            <a:r>
              <a:rPr lang="en-US" sz="3200" b="1" dirty="0" smtClean="0"/>
              <a:t>CON </a:t>
            </a:r>
            <a:r>
              <a:rPr lang="en-US" sz="3200" b="1" dirty="0">
                <a:solidFill>
                  <a:srgbClr val="006600"/>
                </a:solidFill>
              </a:rPr>
              <a:t>MEJOR</a:t>
            </a:r>
            <a:r>
              <a:rPr lang="en-US" sz="3200" b="1" dirty="0"/>
              <a:t> PRONOSTICO</a:t>
            </a:r>
            <a:endParaRPr lang="es-ES" sz="3200" b="1" dirty="0"/>
          </a:p>
        </p:txBody>
      </p:sp>
      <p:sp>
        <p:nvSpPr>
          <p:cNvPr id="5" name="Text Box 4"/>
          <p:cNvSpPr txBox="1">
            <a:spLocks noChangeArrowheads="1"/>
          </p:cNvSpPr>
          <p:nvPr/>
        </p:nvSpPr>
        <p:spPr bwMode="auto">
          <a:xfrm>
            <a:off x="1039812" y="1988840"/>
            <a:ext cx="7064375"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Char char="§"/>
            </a:pPr>
            <a:r>
              <a:rPr lang="en-US" sz="2400" dirty="0"/>
              <a:t>   </a:t>
            </a:r>
            <a:r>
              <a:rPr lang="en-US" sz="2400" dirty="0" err="1"/>
              <a:t>Edad</a:t>
            </a:r>
            <a:r>
              <a:rPr lang="en-US" sz="2400" dirty="0"/>
              <a:t>  (&lt; 45 </a:t>
            </a:r>
            <a:r>
              <a:rPr lang="en-US" sz="2400" dirty="0" err="1"/>
              <a:t>años</a:t>
            </a:r>
            <a:r>
              <a:rPr lang="en-US" sz="2400" dirty="0"/>
              <a:t>)</a:t>
            </a:r>
          </a:p>
          <a:p>
            <a:pPr>
              <a:spcBef>
                <a:spcPct val="50000"/>
              </a:spcBef>
              <a:buFont typeface="Wingdings" pitchFamily="2" charset="2"/>
              <a:buChar char="§"/>
            </a:pPr>
            <a:r>
              <a:rPr lang="en-US" sz="2400" dirty="0"/>
              <a:t>   </a:t>
            </a:r>
            <a:r>
              <a:rPr lang="en-US" sz="2400" dirty="0" err="1"/>
              <a:t>Adecuado</a:t>
            </a:r>
            <a:r>
              <a:rPr lang="en-US" sz="2400" dirty="0"/>
              <a:t> </a:t>
            </a:r>
            <a:r>
              <a:rPr lang="en-US" sz="2400" dirty="0" err="1"/>
              <a:t>estado</a:t>
            </a:r>
            <a:r>
              <a:rPr lang="en-US" sz="2400" dirty="0"/>
              <a:t> </a:t>
            </a:r>
            <a:r>
              <a:rPr lang="en-US" sz="2400" dirty="0" err="1"/>
              <a:t>nutricional</a:t>
            </a:r>
            <a:endParaRPr lang="en-US" sz="2400" dirty="0"/>
          </a:p>
          <a:p>
            <a:pPr>
              <a:spcBef>
                <a:spcPct val="50000"/>
              </a:spcBef>
              <a:buFont typeface="Wingdings" pitchFamily="2" charset="2"/>
              <a:buChar char="§"/>
            </a:pPr>
            <a:r>
              <a:rPr lang="en-US" sz="2400" dirty="0"/>
              <a:t>   </a:t>
            </a:r>
            <a:r>
              <a:rPr lang="en-US" sz="2400" dirty="0" err="1"/>
              <a:t>Ausencia</a:t>
            </a:r>
            <a:r>
              <a:rPr lang="en-US" sz="2400" dirty="0"/>
              <a:t> de </a:t>
            </a:r>
            <a:r>
              <a:rPr lang="en-US" sz="2400" dirty="0" err="1"/>
              <a:t>masas</a:t>
            </a:r>
            <a:r>
              <a:rPr lang="en-US" sz="2400" dirty="0"/>
              <a:t> </a:t>
            </a:r>
            <a:r>
              <a:rPr lang="en-US" sz="2400" dirty="0" err="1"/>
              <a:t>abdominales</a:t>
            </a:r>
            <a:r>
              <a:rPr lang="en-US" sz="2400" dirty="0"/>
              <a:t> </a:t>
            </a:r>
            <a:r>
              <a:rPr lang="en-US" sz="2400" dirty="0" err="1"/>
              <a:t>palpables</a:t>
            </a:r>
            <a:endParaRPr lang="en-US" sz="2400" dirty="0"/>
          </a:p>
          <a:p>
            <a:pPr>
              <a:spcBef>
                <a:spcPct val="50000"/>
              </a:spcBef>
              <a:buFont typeface="Wingdings" pitchFamily="2" charset="2"/>
              <a:buChar char="§"/>
            </a:pPr>
            <a:r>
              <a:rPr lang="en-US" sz="2400" dirty="0"/>
              <a:t>   </a:t>
            </a:r>
            <a:r>
              <a:rPr lang="en-US" sz="2400" dirty="0" err="1"/>
              <a:t>Ausencia</a:t>
            </a:r>
            <a:r>
              <a:rPr lang="en-US" sz="2400" dirty="0"/>
              <a:t> de </a:t>
            </a:r>
            <a:r>
              <a:rPr lang="en-US" sz="2400" dirty="0" err="1"/>
              <a:t>Ascitis</a:t>
            </a:r>
            <a:endParaRPr lang="en-US" sz="2400" dirty="0"/>
          </a:p>
          <a:p>
            <a:pPr>
              <a:spcBef>
                <a:spcPct val="50000"/>
              </a:spcBef>
              <a:buFont typeface="Wingdings" pitchFamily="2" charset="2"/>
              <a:buChar char="§"/>
            </a:pPr>
            <a:r>
              <a:rPr lang="en-US" sz="2400" dirty="0"/>
              <a:t>   </a:t>
            </a:r>
            <a:r>
              <a:rPr lang="en-US" sz="2400" dirty="0" err="1"/>
              <a:t>Sitios</a:t>
            </a:r>
            <a:r>
              <a:rPr lang="en-US" sz="2400" dirty="0"/>
              <a:t> de </a:t>
            </a:r>
            <a:r>
              <a:rPr lang="en-US" sz="2400" dirty="0" err="1"/>
              <a:t>obstrucción</a:t>
            </a:r>
            <a:r>
              <a:rPr lang="en-US" sz="2400" dirty="0"/>
              <a:t> </a:t>
            </a:r>
            <a:r>
              <a:rPr lang="en-US" sz="2400" dirty="0" err="1"/>
              <a:t>bien</a:t>
            </a:r>
            <a:r>
              <a:rPr lang="en-US" sz="2400" dirty="0"/>
              <a:t> </a:t>
            </a:r>
            <a:r>
              <a:rPr lang="en-US" sz="2400" dirty="0" err="1"/>
              <a:t>localizada</a:t>
            </a:r>
            <a:r>
              <a:rPr lang="en-US" sz="2400" dirty="0"/>
              <a:t> </a:t>
            </a:r>
            <a:r>
              <a:rPr lang="en-US" sz="2400" dirty="0" err="1"/>
              <a:t>por</a:t>
            </a:r>
            <a:r>
              <a:rPr lang="en-US" sz="2400" dirty="0"/>
              <a:t> Rx</a:t>
            </a:r>
          </a:p>
          <a:p>
            <a:pPr>
              <a:spcBef>
                <a:spcPct val="50000"/>
              </a:spcBef>
              <a:buFont typeface="Wingdings" pitchFamily="2" charset="2"/>
              <a:buChar char="§"/>
            </a:pPr>
            <a:r>
              <a:rPr lang="en-US" sz="2400" dirty="0"/>
              <a:t>   </a:t>
            </a:r>
            <a:r>
              <a:rPr lang="en-US" sz="2400" dirty="0" err="1"/>
              <a:t>Ausencia</a:t>
            </a:r>
            <a:r>
              <a:rPr lang="en-US" sz="2400" dirty="0"/>
              <a:t> de QMT </a:t>
            </a:r>
            <a:r>
              <a:rPr lang="en-US" sz="2400" dirty="0" err="1"/>
              <a:t>previa</a:t>
            </a:r>
            <a:r>
              <a:rPr lang="en-US" sz="2400" dirty="0"/>
              <a:t> con mala </a:t>
            </a:r>
            <a:r>
              <a:rPr lang="en-US" sz="2400" dirty="0" err="1"/>
              <a:t>respuesta</a:t>
            </a:r>
            <a:endParaRPr lang="en-US" sz="2400" dirty="0"/>
          </a:p>
          <a:p>
            <a:pPr>
              <a:spcBef>
                <a:spcPct val="50000"/>
              </a:spcBef>
              <a:buFont typeface="Wingdings" pitchFamily="2" charset="2"/>
              <a:buChar char="§"/>
            </a:pPr>
            <a:r>
              <a:rPr lang="en-US" sz="2400" dirty="0"/>
              <a:t>   </a:t>
            </a:r>
            <a:r>
              <a:rPr lang="en-US" sz="2400" dirty="0" err="1"/>
              <a:t>Ausencia</a:t>
            </a:r>
            <a:r>
              <a:rPr lang="en-US" sz="2400" dirty="0"/>
              <a:t> de </a:t>
            </a:r>
            <a:r>
              <a:rPr lang="en-US" sz="2400" dirty="0" err="1"/>
              <a:t>radioterapia</a:t>
            </a:r>
            <a:r>
              <a:rPr lang="en-US" sz="2400" dirty="0"/>
              <a:t> </a:t>
            </a:r>
            <a:r>
              <a:rPr lang="en-US" sz="2400" dirty="0" err="1"/>
              <a:t>previa</a:t>
            </a:r>
            <a:endParaRPr lang="es-ES" sz="2400" dirty="0"/>
          </a:p>
        </p:txBody>
      </p:sp>
      <p:sp>
        <p:nvSpPr>
          <p:cNvPr id="6" name="Text Box 5"/>
          <p:cNvSpPr txBox="1">
            <a:spLocks noChangeArrowheads="1"/>
          </p:cNvSpPr>
          <p:nvPr/>
        </p:nvSpPr>
        <p:spPr bwMode="auto">
          <a:xfrm>
            <a:off x="6492211" y="5774492"/>
            <a:ext cx="189621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ES" dirty="0"/>
              <a:t>Guías NICE, 2003</a:t>
            </a:r>
            <a:endParaRPr lang="es-AR" dirty="0"/>
          </a:p>
        </p:txBody>
      </p:sp>
      <p:pic>
        <p:nvPicPr>
          <p:cNvPr id="7"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1443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fade">
                                      <p:cBhvr>
                                        <p:cTn id="37"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4" name="Text Box 3"/>
          <p:cNvSpPr txBox="1">
            <a:spLocks noChangeArrowheads="1"/>
          </p:cNvSpPr>
          <p:nvPr/>
        </p:nvSpPr>
        <p:spPr bwMode="auto">
          <a:xfrm>
            <a:off x="1043360" y="1752600"/>
            <a:ext cx="784912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buFont typeface="Wingdings" pitchFamily="2" charset="2"/>
              <a:buChar char="§"/>
            </a:pPr>
            <a:r>
              <a:rPr lang="en-US" sz="2400" dirty="0"/>
              <a:t>  </a:t>
            </a:r>
            <a:r>
              <a:rPr lang="en-US" sz="2000" dirty="0" err="1"/>
              <a:t>Edad</a:t>
            </a:r>
            <a:r>
              <a:rPr lang="en-US" sz="2000" dirty="0"/>
              <a:t> (&gt; 65 </a:t>
            </a:r>
            <a:r>
              <a:rPr lang="en-US" sz="2000" dirty="0" err="1"/>
              <a:t>años</a:t>
            </a:r>
            <a:r>
              <a:rPr lang="en-US" sz="2000" dirty="0"/>
              <a:t>)</a:t>
            </a:r>
          </a:p>
          <a:p>
            <a:pPr>
              <a:spcBef>
                <a:spcPct val="50000"/>
              </a:spcBef>
              <a:buFont typeface="Wingdings" pitchFamily="2" charset="2"/>
              <a:buChar char="§"/>
            </a:pPr>
            <a:r>
              <a:rPr lang="en-US" sz="2000" dirty="0"/>
              <a:t>  </a:t>
            </a:r>
            <a:r>
              <a:rPr lang="en-US" sz="2000" dirty="0" err="1"/>
              <a:t>Severo</a:t>
            </a:r>
            <a:r>
              <a:rPr lang="en-US" sz="2000" dirty="0"/>
              <a:t> </a:t>
            </a:r>
            <a:r>
              <a:rPr lang="en-US" sz="2000" dirty="0" err="1"/>
              <a:t>deterioro</a:t>
            </a:r>
            <a:r>
              <a:rPr lang="en-US" sz="2000" dirty="0"/>
              <a:t> del </a:t>
            </a:r>
            <a:r>
              <a:rPr lang="en-US" sz="2000" dirty="0" err="1"/>
              <a:t>estado</a:t>
            </a:r>
            <a:r>
              <a:rPr lang="en-US" sz="2000" dirty="0"/>
              <a:t> </a:t>
            </a:r>
            <a:r>
              <a:rPr lang="en-US" sz="2000" dirty="0" err="1"/>
              <a:t>nutricional</a:t>
            </a:r>
            <a:endParaRPr lang="en-US" sz="2000" dirty="0"/>
          </a:p>
          <a:p>
            <a:pPr>
              <a:spcBef>
                <a:spcPct val="50000"/>
              </a:spcBef>
              <a:buFont typeface="Wingdings" pitchFamily="2" charset="2"/>
              <a:buChar char="§"/>
            </a:pPr>
            <a:r>
              <a:rPr lang="en-US" sz="2000" dirty="0"/>
              <a:t>  </a:t>
            </a:r>
            <a:r>
              <a:rPr lang="en-US" sz="2000" dirty="0" err="1" smtClean="0"/>
              <a:t>Compromiso</a:t>
            </a:r>
            <a:r>
              <a:rPr lang="en-US" sz="2000" dirty="0" smtClean="0"/>
              <a:t> </a:t>
            </a:r>
            <a:r>
              <a:rPr lang="en-US" sz="2000" dirty="0" err="1" smtClean="0"/>
              <a:t>hepático</a:t>
            </a:r>
            <a:r>
              <a:rPr lang="en-US" sz="2000" dirty="0" smtClean="0"/>
              <a:t> </a:t>
            </a:r>
            <a:r>
              <a:rPr lang="en-US" sz="2000" dirty="0"/>
              <a:t>o </a:t>
            </a:r>
            <a:r>
              <a:rPr lang="en-US" sz="2000" dirty="0" err="1"/>
              <a:t>mts</a:t>
            </a:r>
            <a:r>
              <a:rPr lang="en-US" sz="2000" dirty="0"/>
              <a:t> a </a:t>
            </a:r>
            <a:r>
              <a:rPr lang="en-US" sz="2000" dirty="0" err="1"/>
              <a:t>distancia</a:t>
            </a:r>
            <a:endParaRPr lang="en-US" sz="2000" dirty="0"/>
          </a:p>
          <a:p>
            <a:pPr>
              <a:spcBef>
                <a:spcPct val="50000"/>
              </a:spcBef>
              <a:buFont typeface="Wingdings" pitchFamily="2" charset="2"/>
              <a:buChar char="§"/>
            </a:pPr>
            <a:r>
              <a:rPr lang="en-US" sz="2000" dirty="0"/>
              <a:t>  </a:t>
            </a:r>
            <a:r>
              <a:rPr lang="en-US" sz="2000" dirty="0" err="1"/>
              <a:t>Ascitis</a:t>
            </a:r>
            <a:r>
              <a:rPr lang="en-US" sz="2000" dirty="0"/>
              <a:t> </a:t>
            </a:r>
            <a:r>
              <a:rPr lang="en-US" sz="2000" dirty="0" err="1"/>
              <a:t>sintomática</a:t>
            </a:r>
            <a:r>
              <a:rPr lang="en-US" sz="2000" dirty="0"/>
              <a:t> </a:t>
            </a:r>
            <a:r>
              <a:rPr lang="en-US" sz="2000" dirty="0" err="1"/>
              <a:t>que</a:t>
            </a:r>
            <a:r>
              <a:rPr lang="en-US" sz="2000" dirty="0"/>
              <a:t> </a:t>
            </a:r>
            <a:r>
              <a:rPr lang="en-US" sz="2000" dirty="0" err="1"/>
              <a:t>haya</a:t>
            </a:r>
            <a:r>
              <a:rPr lang="en-US" sz="2000" dirty="0"/>
              <a:t> </a:t>
            </a:r>
            <a:r>
              <a:rPr lang="en-US" sz="2000" dirty="0" err="1"/>
              <a:t>requerido</a:t>
            </a:r>
            <a:r>
              <a:rPr lang="en-US" sz="2000" dirty="0"/>
              <a:t> </a:t>
            </a:r>
            <a:r>
              <a:rPr lang="en-US" sz="2000" dirty="0" err="1"/>
              <a:t>paracentesis</a:t>
            </a:r>
            <a:endParaRPr lang="en-US" sz="2000" dirty="0"/>
          </a:p>
          <a:p>
            <a:pPr>
              <a:spcBef>
                <a:spcPct val="50000"/>
              </a:spcBef>
              <a:buFont typeface="Wingdings" pitchFamily="2" charset="2"/>
              <a:buChar char="§"/>
            </a:pPr>
            <a:r>
              <a:rPr lang="en-US" sz="2000" dirty="0"/>
              <a:t>  </a:t>
            </a:r>
            <a:r>
              <a:rPr lang="en-US" sz="2000" dirty="0" err="1"/>
              <a:t>Quimioterapia</a:t>
            </a:r>
            <a:r>
              <a:rPr lang="en-US" sz="2000" dirty="0"/>
              <a:t> </a:t>
            </a:r>
            <a:r>
              <a:rPr lang="en-US" sz="2000" dirty="0" err="1"/>
              <a:t>combinada</a:t>
            </a:r>
            <a:r>
              <a:rPr lang="en-US" sz="2000" dirty="0"/>
              <a:t> sin </a:t>
            </a:r>
            <a:r>
              <a:rPr lang="en-US" sz="2000" dirty="0" err="1" smtClean="0"/>
              <a:t>resultado</a:t>
            </a:r>
            <a:r>
              <a:rPr lang="en-US" sz="2000" dirty="0" smtClean="0"/>
              <a:t> </a:t>
            </a:r>
            <a:r>
              <a:rPr lang="en-US" sz="2000" dirty="0"/>
              <a:t>favorable</a:t>
            </a:r>
          </a:p>
          <a:p>
            <a:pPr>
              <a:spcBef>
                <a:spcPct val="50000"/>
              </a:spcBef>
              <a:buFont typeface="Wingdings" pitchFamily="2" charset="2"/>
              <a:buChar char="§"/>
            </a:pPr>
            <a:r>
              <a:rPr lang="en-US" sz="2000" dirty="0"/>
              <a:t>  </a:t>
            </a:r>
            <a:r>
              <a:rPr lang="en-US" sz="2000" dirty="0" err="1"/>
              <a:t>Radioterapia</a:t>
            </a:r>
            <a:r>
              <a:rPr lang="en-US" sz="2000" dirty="0"/>
              <a:t> abdominal </a:t>
            </a:r>
            <a:r>
              <a:rPr lang="en-US" sz="2000" dirty="0" err="1"/>
              <a:t>previa</a:t>
            </a:r>
            <a:endParaRPr lang="en-US" sz="2000" dirty="0"/>
          </a:p>
          <a:p>
            <a:pPr>
              <a:spcBef>
                <a:spcPct val="50000"/>
              </a:spcBef>
              <a:buFont typeface="Wingdings" pitchFamily="2" charset="2"/>
              <a:buChar char="§"/>
            </a:pPr>
            <a:r>
              <a:rPr lang="en-US" sz="2000" dirty="0"/>
              <a:t>  </a:t>
            </a:r>
            <a:r>
              <a:rPr lang="en-US" sz="2000" dirty="0" err="1"/>
              <a:t>Hipoalbuminemia</a:t>
            </a:r>
            <a:r>
              <a:rPr lang="en-US" sz="2000" dirty="0"/>
              <a:t>. Urea </a:t>
            </a:r>
            <a:r>
              <a:rPr lang="en-US" sz="2000" dirty="0" err="1"/>
              <a:t>elevada</a:t>
            </a:r>
            <a:r>
              <a:rPr lang="en-US" sz="2000" dirty="0"/>
              <a:t>. </a:t>
            </a:r>
            <a:r>
              <a:rPr lang="en-US" sz="2000" dirty="0" err="1"/>
              <a:t>Fosfatasa</a:t>
            </a:r>
            <a:r>
              <a:rPr lang="en-US" sz="2000" dirty="0"/>
              <a:t> </a:t>
            </a:r>
            <a:r>
              <a:rPr lang="en-US" sz="2000" dirty="0" err="1"/>
              <a:t>alcalina</a:t>
            </a:r>
            <a:r>
              <a:rPr lang="en-US" sz="2000" dirty="0"/>
              <a:t> </a:t>
            </a:r>
            <a:r>
              <a:rPr lang="en-US" sz="2000" dirty="0" err="1"/>
              <a:t>elevada</a:t>
            </a:r>
            <a:endParaRPr lang="en-US" sz="2000" dirty="0"/>
          </a:p>
          <a:p>
            <a:pPr>
              <a:spcBef>
                <a:spcPct val="50000"/>
              </a:spcBef>
              <a:buFont typeface="Wingdings" pitchFamily="2" charset="2"/>
              <a:buChar char="§"/>
            </a:pPr>
            <a:r>
              <a:rPr lang="en-US" sz="2000" dirty="0"/>
              <a:t>  Patron </a:t>
            </a:r>
            <a:r>
              <a:rPr lang="en-US" sz="2000" dirty="0" smtClean="0"/>
              <a:t>Rx </a:t>
            </a:r>
            <a:r>
              <a:rPr lang="en-US" sz="2000" dirty="0"/>
              <a:t>de </a:t>
            </a:r>
            <a:r>
              <a:rPr lang="en-US" sz="2000" dirty="0" err="1"/>
              <a:t>obstrucción</a:t>
            </a:r>
            <a:r>
              <a:rPr lang="en-US" sz="2000" dirty="0"/>
              <a:t> </a:t>
            </a:r>
            <a:r>
              <a:rPr lang="en-US" sz="2000" dirty="0" err="1"/>
              <a:t>difusa</a:t>
            </a:r>
            <a:endParaRPr lang="en-US" sz="2000" dirty="0"/>
          </a:p>
          <a:p>
            <a:pPr>
              <a:spcBef>
                <a:spcPct val="50000"/>
              </a:spcBef>
              <a:buFont typeface="Wingdings" pitchFamily="2" charset="2"/>
              <a:buChar char="§"/>
            </a:pPr>
            <a:r>
              <a:rPr lang="en-US" sz="2000" dirty="0"/>
              <a:t>  </a:t>
            </a:r>
            <a:r>
              <a:rPr lang="en-US" sz="2000" dirty="0" err="1"/>
              <a:t>Escaso</a:t>
            </a:r>
            <a:r>
              <a:rPr lang="en-US" sz="2000" dirty="0"/>
              <a:t> </a:t>
            </a:r>
            <a:r>
              <a:rPr lang="en-US" sz="2000" dirty="0" err="1"/>
              <a:t>tiempo</a:t>
            </a:r>
            <a:r>
              <a:rPr lang="en-US" sz="2000" dirty="0"/>
              <a:t> entre diagnóstico de neoplasia y </a:t>
            </a:r>
            <a:r>
              <a:rPr lang="en-US" sz="2000" dirty="0" err="1"/>
              <a:t>signos</a:t>
            </a:r>
            <a:r>
              <a:rPr lang="en-US" sz="2000" dirty="0"/>
              <a:t> de </a:t>
            </a:r>
            <a:r>
              <a:rPr lang="en-US" sz="2000" dirty="0" smtClean="0"/>
              <a:t>OIM</a:t>
            </a:r>
            <a:endParaRPr lang="es-ES" sz="2000" dirty="0"/>
          </a:p>
        </p:txBody>
      </p:sp>
      <p:pic>
        <p:nvPicPr>
          <p:cNvPr id="7"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3"/>
          <p:cNvSpPr txBox="1">
            <a:spLocks noChangeArrowheads="1"/>
          </p:cNvSpPr>
          <p:nvPr/>
        </p:nvSpPr>
        <p:spPr bwMode="auto">
          <a:xfrm>
            <a:off x="0" y="533731"/>
            <a:ext cx="914400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b="1" dirty="0"/>
              <a:t>FACTORES RELACIONADOS </a:t>
            </a:r>
            <a:endParaRPr lang="en-US" sz="3200" b="1" dirty="0" smtClean="0"/>
          </a:p>
          <a:p>
            <a:pPr algn="ctr"/>
            <a:r>
              <a:rPr lang="en-US" sz="3200" b="1" dirty="0" smtClean="0"/>
              <a:t>CON </a:t>
            </a:r>
            <a:r>
              <a:rPr lang="en-US" sz="3200" b="1" dirty="0" smtClean="0">
                <a:solidFill>
                  <a:srgbClr val="FF0000"/>
                </a:solidFill>
              </a:rPr>
              <a:t>PEOR</a:t>
            </a:r>
            <a:r>
              <a:rPr lang="en-US" sz="3200" b="1" dirty="0" smtClean="0"/>
              <a:t> PRONOSTICO</a:t>
            </a:r>
            <a:endParaRPr lang="es-ES" sz="3200" b="1" dirty="0"/>
          </a:p>
        </p:txBody>
      </p:sp>
      <p:sp>
        <p:nvSpPr>
          <p:cNvPr id="10" name="Text Box 5"/>
          <p:cNvSpPr txBox="1">
            <a:spLocks noChangeArrowheads="1"/>
          </p:cNvSpPr>
          <p:nvPr/>
        </p:nvSpPr>
        <p:spPr bwMode="auto">
          <a:xfrm>
            <a:off x="7043923" y="5789629"/>
            <a:ext cx="189621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ES" dirty="0"/>
              <a:t>Guías NICE, 2003</a:t>
            </a:r>
            <a:endParaRPr lang="es-AR" dirty="0"/>
          </a:p>
        </p:txBody>
      </p:sp>
    </p:spTree>
    <p:extLst>
      <p:ext uri="{BB962C8B-B14F-4D97-AF65-F5344CB8AC3E}">
        <p14:creationId xmlns:p14="http://schemas.microsoft.com/office/powerpoint/2010/main" val="2251614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fade">
                                      <p:cBhvr>
                                        <p:cTn id="37" dur="5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fade">
                                      <p:cBhvr>
                                        <p:cTn id="42" dur="500"/>
                                        <p:tgtEl>
                                          <p:spTgt spid="4">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4">
                                            <p:txEl>
                                              <p:pRg st="8" end="8"/>
                                            </p:txEl>
                                          </p:spTgt>
                                        </p:tgtEl>
                                        <p:attrNameLst>
                                          <p:attrName>style.visibility</p:attrName>
                                        </p:attrNameLst>
                                      </p:cBhvr>
                                      <p:to>
                                        <p:strVal val="visible"/>
                                      </p:to>
                                    </p:set>
                                    <p:animEffect transition="in" filter="fade">
                                      <p:cBhvr>
                                        <p:cTn id="47"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4" name="4 CuadroTexto"/>
          <p:cNvSpPr txBox="1">
            <a:spLocks noChangeArrowheads="1"/>
          </p:cNvSpPr>
          <p:nvPr/>
        </p:nvSpPr>
        <p:spPr bwMode="auto">
          <a:xfrm>
            <a:off x="827088" y="5725971"/>
            <a:ext cx="79930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a:r>
              <a:rPr lang="es-ES" sz="1400" dirty="0" err="1" smtClean="0">
                <a:latin typeface="+mj-lt"/>
              </a:rPr>
              <a:t>Ripamonti</a:t>
            </a:r>
            <a:r>
              <a:rPr lang="es-ES" sz="1400" dirty="0" smtClean="0">
                <a:latin typeface="+mj-lt"/>
              </a:rPr>
              <a:t>, C; </a:t>
            </a:r>
            <a:r>
              <a:rPr lang="es-ES" sz="1400" dirty="0" err="1" smtClean="0">
                <a:latin typeface="+mj-lt"/>
              </a:rPr>
              <a:t>Twycross</a:t>
            </a:r>
            <a:r>
              <a:rPr lang="es-ES" sz="1400" dirty="0" smtClean="0">
                <a:latin typeface="+mj-lt"/>
              </a:rPr>
              <a:t>, R; </a:t>
            </a:r>
            <a:r>
              <a:rPr lang="es-ES" sz="1400" dirty="0" err="1" smtClean="0">
                <a:latin typeface="+mj-lt"/>
              </a:rPr>
              <a:t>Baines</a:t>
            </a:r>
            <a:r>
              <a:rPr lang="es-AR" sz="1400" dirty="0" smtClean="0">
                <a:latin typeface="+mj-lt"/>
              </a:rPr>
              <a:t>, M; </a:t>
            </a:r>
            <a:r>
              <a:rPr lang="es-AR" sz="1400" dirty="0">
                <a:latin typeface="+mj-lt"/>
              </a:rPr>
              <a:t>et </a:t>
            </a:r>
            <a:r>
              <a:rPr lang="es-AR" sz="1400" dirty="0" smtClean="0">
                <a:latin typeface="+mj-lt"/>
              </a:rPr>
              <a:t>al. </a:t>
            </a:r>
            <a:r>
              <a:rPr lang="es-ES" sz="1400" dirty="0" err="1" smtClean="0">
                <a:latin typeface="+mj-lt"/>
              </a:rPr>
              <a:t>Clinical-practice</a:t>
            </a:r>
            <a:r>
              <a:rPr lang="es-ES" sz="1400" dirty="0" smtClean="0">
                <a:latin typeface="+mj-lt"/>
              </a:rPr>
              <a:t> </a:t>
            </a:r>
            <a:r>
              <a:rPr lang="es-ES" sz="1400" dirty="0" err="1">
                <a:latin typeface="+mj-lt"/>
              </a:rPr>
              <a:t>recommendations</a:t>
            </a:r>
            <a:r>
              <a:rPr lang="es-ES" sz="1400" dirty="0">
                <a:latin typeface="+mj-lt"/>
              </a:rPr>
              <a:t> </a:t>
            </a:r>
            <a:r>
              <a:rPr lang="es-ES" sz="1400" dirty="0" err="1" smtClean="0">
                <a:latin typeface="+mj-lt"/>
              </a:rPr>
              <a:t>for</a:t>
            </a:r>
            <a:r>
              <a:rPr lang="es-ES" sz="1400" dirty="0">
                <a:latin typeface="+mj-lt"/>
              </a:rPr>
              <a:t> </a:t>
            </a:r>
            <a:r>
              <a:rPr lang="en-US" sz="1400" dirty="0" smtClean="0">
                <a:latin typeface="+mj-lt"/>
              </a:rPr>
              <a:t>the </a:t>
            </a:r>
            <a:r>
              <a:rPr lang="en-US" sz="1400" dirty="0">
                <a:latin typeface="+mj-lt"/>
              </a:rPr>
              <a:t>management of </a:t>
            </a:r>
            <a:endParaRPr lang="en-US" sz="1400" dirty="0" smtClean="0">
              <a:latin typeface="+mj-lt"/>
            </a:endParaRPr>
          </a:p>
          <a:p>
            <a:pPr algn="r"/>
            <a:r>
              <a:rPr lang="en-US" sz="1400" dirty="0" smtClean="0">
                <a:latin typeface="+mj-lt"/>
              </a:rPr>
              <a:t>bowel obstruction in </a:t>
            </a:r>
            <a:r>
              <a:rPr lang="en-US" sz="1400" dirty="0">
                <a:latin typeface="+mj-lt"/>
              </a:rPr>
              <a:t>patients with end-stage cancer</a:t>
            </a:r>
            <a:r>
              <a:rPr lang="es-AR" sz="1400" dirty="0" smtClean="0">
                <a:latin typeface="+mj-lt"/>
              </a:rPr>
              <a:t>. </a:t>
            </a:r>
            <a:r>
              <a:rPr lang="en-US" sz="1400" dirty="0">
                <a:latin typeface="+mj-lt"/>
              </a:rPr>
              <a:t>Support Care Cancer (2001) 9 :223–233</a:t>
            </a:r>
            <a:endParaRPr lang="es-AR" sz="1400" dirty="0">
              <a:latin typeface="+mj-lt"/>
            </a:endParaRPr>
          </a:p>
        </p:txBody>
      </p:sp>
      <p:sp>
        <p:nvSpPr>
          <p:cNvPr id="5" name="1 Título"/>
          <p:cNvSpPr txBox="1">
            <a:spLocks/>
          </p:cNvSpPr>
          <p:nvPr/>
        </p:nvSpPr>
        <p:spPr>
          <a:xfrm>
            <a:off x="971600" y="274638"/>
            <a:ext cx="77152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AR" dirty="0" smtClean="0"/>
              <a:t>Fisiopatología de la OIM</a:t>
            </a:r>
          </a:p>
        </p:txBody>
      </p:sp>
      <p:sp>
        <p:nvSpPr>
          <p:cNvPr id="6" name="2 Marcador de contenido"/>
          <p:cNvSpPr txBox="1">
            <a:spLocks/>
          </p:cNvSpPr>
          <p:nvPr/>
        </p:nvSpPr>
        <p:spPr>
          <a:xfrm>
            <a:off x="482673" y="1144935"/>
            <a:ext cx="8229600" cy="4444305"/>
          </a:xfrm>
          <a:prstGeom prst="rect">
            <a:avLst/>
          </a:prstGeom>
        </p:spPr>
        <p:txBody>
          <a:bodyPr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r>
              <a:rPr lang="es-ES" sz="2000" b="1" dirty="0" smtClean="0"/>
              <a:t>Obstrucción mecánica</a:t>
            </a:r>
          </a:p>
          <a:p>
            <a:pPr>
              <a:defRPr/>
            </a:pPr>
            <a:r>
              <a:rPr lang="es-ES" sz="2000" b="1" dirty="0" smtClean="0"/>
              <a:t>Oclusión extrínseca de la luz: </a:t>
            </a:r>
            <a:r>
              <a:rPr lang="es-ES" sz="2000" dirty="0" smtClean="0"/>
              <a:t>agrandamiento del tumor primario o recurrencia, masas mesentéricas y peritoneales, adherencias abdominales o pélvicas, fibrosis post-irradiación.</a:t>
            </a:r>
          </a:p>
          <a:p>
            <a:pPr>
              <a:defRPr/>
            </a:pPr>
            <a:r>
              <a:rPr lang="es-ES" sz="2000" b="1" dirty="0" smtClean="0"/>
              <a:t>Oclusión </a:t>
            </a:r>
            <a:r>
              <a:rPr lang="es-ES" sz="2000" b="1" dirty="0" err="1" smtClean="0"/>
              <a:t>intraluminal</a:t>
            </a:r>
            <a:r>
              <a:rPr lang="es-ES" sz="2000" b="1" dirty="0" smtClean="0"/>
              <a:t> de la luz: </a:t>
            </a:r>
            <a:r>
              <a:rPr lang="es-ES" sz="2000" dirty="0" smtClean="0"/>
              <a:t>lesiones debidas al cáncer primario o metástasis, diseminación tumoral anular.</a:t>
            </a:r>
          </a:p>
          <a:p>
            <a:pPr>
              <a:defRPr/>
            </a:pPr>
            <a:r>
              <a:rPr lang="es-ES" sz="2000" b="1" dirty="0" smtClean="0"/>
              <a:t>Oclusión </a:t>
            </a:r>
            <a:r>
              <a:rPr lang="es-ES" sz="2000" b="1" dirty="0" err="1" smtClean="0"/>
              <a:t>intramural</a:t>
            </a:r>
            <a:r>
              <a:rPr lang="es-ES" sz="2000" b="1" dirty="0" smtClean="0"/>
              <a:t> de la luz: </a:t>
            </a:r>
            <a:r>
              <a:rPr lang="es-ES" sz="2000" dirty="0" err="1" smtClean="0"/>
              <a:t>linitis</a:t>
            </a:r>
            <a:r>
              <a:rPr lang="es-ES" sz="2000" dirty="0" smtClean="0"/>
              <a:t> plástica intestinal</a:t>
            </a:r>
          </a:p>
          <a:p>
            <a:pPr>
              <a:defRPr/>
            </a:pPr>
            <a:r>
              <a:rPr lang="es-ES" sz="2000" b="1" dirty="0" smtClean="0"/>
              <a:t>Íleo adinámico u obstrucción funcional.</a:t>
            </a:r>
          </a:p>
          <a:p>
            <a:pPr>
              <a:defRPr/>
            </a:pPr>
            <a:r>
              <a:rPr lang="es-ES" sz="2000" b="1" dirty="0" smtClean="0"/>
              <a:t>Trastornos de la motilidad intestinal: </a:t>
            </a:r>
            <a:r>
              <a:rPr lang="es-ES" sz="2000" dirty="0" smtClean="0"/>
              <a:t>infiltración tumoral del mesenterio o músculos intestinales y nervios, afectación maligna del celíaco plexo</a:t>
            </a:r>
          </a:p>
          <a:p>
            <a:pPr>
              <a:defRPr/>
            </a:pPr>
            <a:r>
              <a:rPr lang="es-ES" sz="2000" b="1" dirty="0" smtClean="0"/>
              <a:t>Trastornos de la motilidad intestinal: </a:t>
            </a:r>
            <a:r>
              <a:rPr lang="es-ES" sz="2000" dirty="0" smtClean="0"/>
              <a:t>neuropatía </a:t>
            </a:r>
            <a:r>
              <a:rPr lang="es-ES" sz="2000" dirty="0" err="1" smtClean="0"/>
              <a:t>paraneoplásica</a:t>
            </a:r>
            <a:r>
              <a:rPr lang="es-ES" sz="2000" dirty="0" smtClean="0"/>
              <a:t> en particular en pacientes con cáncer de pulmón, </a:t>
            </a:r>
            <a:r>
              <a:rPr lang="es-ES" sz="2000" dirty="0" err="1" smtClean="0"/>
              <a:t>seudoobstrucción</a:t>
            </a:r>
            <a:r>
              <a:rPr lang="es-ES" sz="2000" dirty="0" smtClean="0"/>
              <a:t> intestinal crónica, </a:t>
            </a:r>
            <a:r>
              <a:rPr lang="es-ES" sz="2000" dirty="0" err="1" smtClean="0"/>
              <a:t>seudoobstrucción</a:t>
            </a:r>
            <a:r>
              <a:rPr lang="es-ES" sz="2000" dirty="0" smtClean="0"/>
              <a:t> </a:t>
            </a:r>
            <a:r>
              <a:rPr lang="es-ES" sz="2000" dirty="0" err="1" smtClean="0"/>
              <a:t>paraneoplásica</a:t>
            </a:r>
            <a:r>
              <a:rPr lang="es-ES" sz="2000" dirty="0" smtClean="0"/>
              <a:t>.</a:t>
            </a:r>
            <a:endParaRPr lang="es-ES" sz="2000" dirty="0"/>
          </a:p>
        </p:txBody>
      </p:sp>
      <p:pic>
        <p:nvPicPr>
          <p:cNvPr id="7"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9897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500"/>
                                        <p:tgtEl>
                                          <p:spTgt spid="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fade">
                                      <p:cBhvr>
                                        <p:cTn id="37"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3564" y="3547373"/>
            <a:ext cx="2448272" cy="9541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2 Rectángulo"/>
          <p:cNvSpPr/>
          <p:nvPr/>
        </p:nvSpPr>
        <p:spPr>
          <a:xfrm>
            <a:off x="3200400" y="2863180"/>
            <a:ext cx="2481436" cy="528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100" name="Oval 4"/>
          <p:cNvSpPr>
            <a:spLocks noChangeArrowheads="1"/>
          </p:cNvSpPr>
          <p:nvPr/>
        </p:nvSpPr>
        <p:spPr bwMode="auto">
          <a:xfrm>
            <a:off x="1219200" y="1758280"/>
            <a:ext cx="6629400" cy="3733800"/>
          </a:xfrm>
          <a:prstGeom prst="ellipse">
            <a:avLst/>
          </a:prstGeom>
          <a:noFill/>
          <a:ln w="57150">
            <a:solidFill>
              <a:schemeClr val="tx1"/>
            </a:solidFill>
            <a:prstDash val="dash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4101" name="Rectangle 5"/>
          <p:cNvSpPr>
            <a:spLocks noChangeArrowheads="1"/>
          </p:cNvSpPr>
          <p:nvPr/>
        </p:nvSpPr>
        <p:spPr bwMode="auto">
          <a:xfrm>
            <a:off x="381000" y="4044280"/>
            <a:ext cx="2133600" cy="685800"/>
          </a:xfrm>
          <a:prstGeom prst="rect">
            <a:avLst/>
          </a:prstGeom>
          <a:solidFill>
            <a:schemeClr val="accent1">
              <a:lumMod val="20000"/>
              <a:lumOff val="80000"/>
            </a:schemeClr>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endParaRPr lang="es-ES"/>
          </a:p>
        </p:txBody>
      </p:sp>
      <p:sp>
        <p:nvSpPr>
          <p:cNvPr id="4102" name="Rectangle 6"/>
          <p:cNvSpPr>
            <a:spLocks noChangeArrowheads="1"/>
          </p:cNvSpPr>
          <p:nvPr/>
        </p:nvSpPr>
        <p:spPr bwMode="auto">
          <a:xfrm>
            <a:off x="2971800" y="5034880"/>
            <a:ext cx="3276600" cy="914400"/>
          </a:xfrm>
          <a:prstGeom prst="rect">
            <a:avLst/>
          </a:prstGeom>
          <a:solidFill>
            <a:schemeClr val="accent1">
              <a:lumMod val="20000"/>
              <a:lumOff val="80000"/>
            </a:schemeClr>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endParaRPr lang="es-ES"/>
          </a:p>
        </p:txBody>
      </p:sp>
      <p:sp>
        <p:nvSpPr>
          <p:cNvPr id="4103" name="Rectangle 7"/>
          <p:cNvSpPr>
            <a:spLocks noChangeArrowheads="1"/>
          </p:cNvSpPr>
          <p:nvPr/>
        </p:nvSpPr>
        <p:spPr bwMode="auto">
          <a:xfrm>
            <a:off x="6172200" y="4196680"/>
            <a:ext cx="2057400" cy="609600"/>
          </a:xfrm>
          <a:prstGeom prst="rect">
            <a:avLst/>
          </a:prstGeom>
          <a:solidFill>
            <a:schemeClr val="accent1">
              <a:lumMod val="20000"/>
              <a:lumOff val="80000"/>
            </a:schemeClr>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endParaRPr lang="es-ES"/>
          </a:p>
        </p:txBody>
      </p:sp>
      <p:sp>
        <p:nvSpPr>
          <p:cNvPr id="4104" name="Rectangle 8"/>
          <p:cNvSpPr>
            <a:spLocks noChangeArrowheads="1"/>
          </p:cNvSpPr>
          <p:nvPr/>
        </p:nvSpPr>
        <p:spPr bwMode="auto">
          <a:xfrm>
            <a:off x="6400800" y="2291680"/>
            <a:ext cx="2057400" cy="838200"/>
          </a:xfrm>
          <a:prstGeom prst="rect">
            <a:avLst/>
          </a:prstGeom>
          <a:solidFill>
            <a:schemeClr val="accent1">
              <a:lumMod val="20000"/>
              <a:lumOff val="80000"/>
            </a:schemeClr>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endParaRPr lang="es-ES"/>
          </a:p>
        </p:txBody>
      </p:sp>
      <p:sp>
        <p:nvSpPr>
          <p:cNvPr id="4105" name="Rectangle 9"/>
          <p:cNvSpPr>
            <a:spLocks noChangeArrowheads="1"/>
          </p:cNvSpPr>
          <p:nvPr/>
        </p:nvSpPr>
        <p:spPr bwMode="auto">
          <a:xfrm>
            <a:off x="2819400" y="1529680"/>
            <a:ext cx="3048000" cy="838200"/>
          </a:xfrm>
          <a:prstGeom prst="rect">
            <a:avLst/>
          </a:prstGeom>
          <a:solidFill>
            <a:schemeClr val="accent1">
              <a:lumMod val="20000"/>
              <a:lumOff val="80000"/>
            </a:schemeClr>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endParaRPr lang="es-ES"/>
          </a:p>
        </p:txBody>
      </p:sp>
      <p:sp>
        <p:nvSpPr>
          <p:cNvPr id="4106" name="Rectangle 10"/>
          <p:cNvSpPr>
            <a:spLocks noChangeArrowheads="1"/>
          </p:cNvSpPr>
          <p:nvPr/>
        </p:nvSpPr>
        <p:spPr bwMode="auto">
          <a:xfrm>
            <a:off x="381000" y="2520280"/>
            <a:ext cx="1981200" cy="685800"/>
          </a:xfrm>
          <a:prstGeom prst="rect">
            <a:avLst/>
          </a:prstGeom>
          <a:solidFill>
            <a:schemeClr val="accent1">
              <a:lumMod val="20000"/>
              <a:lumOff val="80000"/>
            </a:schemeClr>
          </a:solidFill>
          <a:ln w="9525">
            <a:miter lim="800000"/>
            <a:headEnd/>
            <a:tailEnd/>
          </a:ln>
          <a:effectLst/>
          <a:scene3d>
            <a:camera prst="legacyPerspectiveTopRight"/>
            <a:lightRig rig="legacyFlat3" dir="b"/>
          </a:scene3d>
          <a:sp3d extrusionH="887400" prstMaterial="legacyMatte">
            <a:bevelT w="13500" h="13500" prst="angle"/>
            <a:bevelB w="13500" h="13500" prst="angle"/>
            <a:extrusionClr>
              <a:schemeClr val="accent1"/>
            </a:extrusionClr>
          </a:sp3d>
        </p:spPr>
        <p:txBody>
          <a:bodyPr wrap="none" anchor="ctr">
            <a:flatTx/>
          </a:bodyPr>
          <a:lstStyle/>
          <a:p>
            <a:endParaRPr lang="es-ES"/>
          </a:p>
        </p:txBody>
      </p:sp>
      <p:sp>
        <p:nvSpPr>
          <p:cNvPr id="4108" name="Text Box 12"/>
          <p:cNvSpPr txBox="1">
            <a:spLocks noChangeArrowheads="1"/>
          </p:cNvSpPr>
          <p:nvPr/>
        </p:nvSpPr>
        <p:spPr bwMode="auto">
          <a:xfrm>
            <a:off x="6477000" y="2444080"/>
            <a:ext cx="22098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60000"/>
              </a:lnSpc>
              <a:spcBef>
                <a:spcPct val="50000"/>
              </a:spcBef>
            </a:pPr>
            <a:r>
              <a:rPr lang="en-US" sz="2000" dirty="0"/>
              <a:t>CONTENIDO </a:t>
            </a:r>
          </a:p>
          <a:p>
            <a:pPr algn="ctr">
              <a:lnSpc>
                <a:spcPct val="60000"/>
              </a:lnSpc>
              <a:spcBef>
                <a:spcPct val="50000"/>
              </a:spcBef>
            </a:pPr>
            <a:r>
              <a:rPr lang="en-US" sz="2000" dirty="0"/>
              <a:t>LUMINAL</a:t>
            </a:r>
            <a:endParaRPr lang="es-ES" sz="2000" dirty="0"/>
          </a:p>
        </p:txBody>
      </p:sp>
      <p:sp>
        <p:nvSpPr>
          <p:cNvPr id="4109" name="Text Box 13"/>
          <p:cNvSpPr txBox="1">
            <a:spLocks noChangeArrowheads="1"/>
          </p:cNvSpPr>
          <p:nvPr/>
        </p:nvSpPr>
        <p:spPr bwMode="auto">
          <a:xfrm>
            <a:off x="6477000" y="4272880"/>
            <a:ext cx="1828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dirty="0"/>
              <a:t>DISTENSION</a:t>
            </a:r>
            <a:endParaRPr lang="es-ES" sz="2000" dirty="0"/>
          </a:p>
        </p:txBody>
      </p:sp>
      <p:sp>
        <p:nvSpPr>
          <p:cNvPr id="4110" name="Text Box 14"/>
          <p:cNvSpPr txBox="1">
            <a:spLocks noChangeArrowheads="1"/>
          </p:cNvSpPr>
          <p:nvPr/>
        </p:nvSpPr>
        <p:spPr bwMode="auto">
          <a:xfrm>
            <a:off x="3200400" y="5263480"/>
            <a:ext cx="3048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60000"/>
              </a:lnSpc>
              <a:spcBef>
                <a:spcPct val="50000"/>
              </a:spcBef>
            </a:pPr>
            <a:r>
              <a:rPr lang="en-US" sz="2000" dirty="0"/>
              <a:t>SUPERFICIE</a:t>
            </a:r>
          </a:p>
          <a:p>
            <a:pPr algn="ctr">
              <a:lnSpc>
                <a:spcPct val="60000"/>
              </a:lnSpc>
              <a:spcBef>
                <a:spcPct val="50000"/>
              </a:spcBef>
            </a:pPr>
            <a:r>
              <a:rPr lang="en-US" sz="2000" dirty="0"/>
              <a:t>EPITELIO INTESTINO</a:t>
            </a:r>
            <a:endParaRPr lang="es-ES" sz="2000" dirty="0"/>
          </a:p>
        </p:txBody>
      </p:sp>
      <p:sp>
        <p:nvSpPr>
          <p:cNvPr id="4111" name="Text Box 15"/>
          <p:cNvSpPr txBox="1">
            <a:spLocks noChangeArrowheads="1"/>
          </p:cNvSpPr>
          <p:nvPr/>
        </p:nvSpPr>
        <p:spPr bwMode="auto">
          <a:xfrm>
            <a:off x="457200" y="4044280"/>
            <a:ext cx="2133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000" dirty="0"/>
              <a:t>SECRECIONES INTESTINALES</a:t>
            </a:r>
            <a:endParaRPr lang="es-ES" sz="2000" dirty="0"/>
          </a:p>
        </p:txBody>
      </p:sp>
      <p:sp>
        <p:nvSpPr>
          <p:cNvPr id="4112" name="Text Box 16"/>
          <p:cNvSpPr txBox="1">
            <a:spLocks noChangeArrowheads="1"/>
          </p:cNvSpPr>
          <p:nvPr/>
        </p:nvSpPr>
        <p:spPr bwMode="auto">
          <a:xfrm>
            <a:off x="533400" y="2672680"/>
            <a:ext cx="2819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a:t>DISTENSION</a:t>
            </a:r>
            <a:endParaRPr lang="es-ES" sz="2000"/>
          </a:p>
        </p:txBody>
      </p:sp>
      <p:sp>
        <p:nvSpPr>
          <p:cNvPr id="4113" name="Text Box 17"/>
          <p:cNvSpPr txBox="1">
            <a:spLocks noChangeArrowheads="1"/>
          </p:cNvSpPr>
          <p:nvPr/>
        </p:nvSpPr>
        <p:spPr bwMode="auto">
          <a:xfrm>
            <a:off x="2971800" y="1605880"/>
            <a:ext cx="297180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70000"/>
              </a:lnSpc>
              <a:spcBef>
                <a:spcPct val="50000"/>
              </a:spcBef>
            </a:pPr>
            <a:r>
              <a:rPr lang="en-US" sz="2000"/>
              <a:t>SUPERFICIE</a:t>
            </a:r>
          </a:p>
          <a:p>
            <a:pPr algn="ctr">
              <a:lnSpc>
                <a:spcPct val="70000"/>
              </a:lnSpc>
              <a:spcBef>
                <a:spcPct val="50000"/>
              </a:spcBef>
            </a:pPr>
            <a:r>
              <a:rPr lang="en-US" sz="2000"/>
              <a:t>EPITELIO INTESTINO</a:t>
            </a:r>
            <a:endParaRPr lang="es-ES" sz="2000"/>
          </a:p>
        </p:txBody>
      </p:sp>
      <p:sp>
        <p:nvSpPr>
          <p:cNvPr id="4114" name="Line 18"/>
          <p:cNvSpPr>
            <a:spLocks noChangeShapeType="1"/>
          </p:cNvSpPr>
          <p:nvPr/>
        </p:nvSpPr>
        <p:spPr bwMode="auto">
          <a:xfrm>
            <a:off x="6400800" y="1007910"/>
            <a:ext cx="990600" cy="104949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4118" name="Line 22"/>
          <p:cNvSpPr>
            <a:spLocks noChangeShapeType="1"/>
          </p:cNvSpPr>
          <p:nvPr/>
        </p:nvSpPr>
        <p:spPr bwMode="auto">
          <a:xfrm flipV="1">
            <a:off x="533400" y="419668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4119" name="Line 23"/>
          <p:cNvSpPr>
            <a:spLocks noChangeShapeType="1"/>
          </p:cNvSpPr>
          <p:nvPr/>
        </p:nvSpPr>
        <p:spPr bwMode="auto">
          <a:xfrm flipV="1">
            <a:off x="533400" y="267268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4120" name="Line 24"/>
          <p:cNvSpPr>
            <a:spLocks noChangeShapeType="1"/>
          </p:cNvSpPr>
          <p:nvPr/>
        </p:nvSpPr>
        <p:spPr bwMode="auto">
          <a:xfrm flipV="1">
            <a:off x="3048000" y="168208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4121" name="Line 25"/>
          <p:cNvSpPr>
            <a:spLocks noChangeShapeType="1"/>
          </p:cNvSpPr>
          <p:nvPr/>
        </p:nvSpPr>
        <p:spPr bwMode="auto">
          <a:xfrm flipV="1">
            <a:off x="6629400" y="252028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4122" name="Line 26"/>
          <p:cNvSpPr>
            <a:spLocks noChangeShapeType="1"/>
          </p:cNvSpPr>
          <p:nvPr/>
        </p:nvSpPr>
        <p:spPr bwMode="auto">
          <a:xfrm flipV="1">
            <a:off x="6400800" y="427288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4123" name="Line 27"/>
          <p:cNvSpPr>
            <a:spLocks noChangeShapeType="1"/>
          </p:cNvSpPr>
          <p:nvPr/>
        </p:nvSpPr>
        <p:spPr bwMode="auto">
          <a:xfrm flipV="1">
            <a:off x="3200400" y="533968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30" name="1 Título"/>
          <p:cNvSpPr txBox="1">
            <a:spLocks/>
          </p:cNvSpPr>
          <p:nvPr/>
        </p:nvSpPr>
        <p:spPr>
          <a:xfrm>
            <a:off x="1558119" y="301820"/>
            <a:ext cx="5642781" cy="70609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AR" dirty="0" smtClean="0"/>
              <a:t>Obstrucción intestinal</a:t>
            </a:r>
          </a:p>
        </p:txBody>
      </p:sp>
      <p:pic>
        <p:nvPicPr>
          <p:cNvPr id="31" name="30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pic>
        <p:nvPicPr>
          <p:cNvPr id="32"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CuadroTexto"/>
          <p:cNvSpPr txBox="1"/>
          <p:nvPr/>
        </p:nvSpPr>
        <p:spPr>
          <a:xfrm>
            <a:off x="3155373" y="2868270"/>
            <a:ext cx="2448272" cy="523220"/>
          </a:xfrm>
          <a:prstGeom prst="rect">
            <a:avLst/>
          </a:prstGeom>
          <a:noFill/>
        </p:spPr>
        <p:txBody>
          <a:bodyPr wrap="square" rtlCol="0">
            <a:spAutoFit/>
          </a:bodyPr>
          <a:lstStyle/>
          <a:p>
            <a:pPr algn="ctr"/>
            <a:r>
              <a:rPr lang="es-ES" sz="2800" b="1" dirty="0" smtClean="0"/>
              <a:t>DOLOR</a:t>
            </a:r>
            <a:endParaRPr lang="es-ES" sz="2800" b="1" dirty="0"/>
          </a:p>
        </p:txBody>
      </p:sp>
      <p:sp>
        <p:nvSpPr>
          <p:cNvPr id="27" name="26 CuadroTexto"/>
          <p:cNvSpPr txBox="1"/>
          <p:nvPr/>
        </p:nvSpPr>
        <p:spPr>
          <a:xfrm>
            <a:off x="3233564" y="3547373"/>
            <a:ext cx="2448272" cy="954107"/>
          </a:xfrm>
          <a:prstGeom prst="rect">
            <a:avLst/>
          </a:prstGeom>
          <a:noFill/>
        </p:spPr>
        <p:txBody>
          <a:bodyPr wrap="square" rtlCol="0">
            <a:spAutoFit/>
          </a:bodyPr>
          <a:lstStyle/>
          <a:p>
            <a:pPr algn="ctr"/>
            <a:r>
              <a:rPr lang="es-ES" sz="2800" b="1" dirty="0" smtClean="0"/>
              <a:t>Nauseas y Vómitos</a:t>
            </a:r>
            <a:endParaRPr lang="es-ES" sz="2800" b="1" dirty="0"/>
          </a:p>
        </p:txBody>
      </p:sp>
    </p:spTree>
    <p:extLst>
      <p:ext uri="{BB962C8B-B14F-4D97-AF65-F5344CB8AC3E}">
        <p14:creationId xmlns:p14="http://schemas.microsoft.com/office/powerpoint/2010/main" val="1811694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2"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54" y="376386"/>
            <a:ext cx="9086850" cy="607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Elipse"/>
          <p:cNvSpPr/>
          <p:nvPr/>
        </p:nvSpPr>
        <p:spPr>
          <a:xfrm>
            <a:off x="532829" y="1038374"/>
            <a:ext cx="2376488" cy="863600"/>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5" name="4 Elipse"/>
          <p:cNvSpPr/>
          <p:nvPr/>
        </p:nvSpPr>
        <p:spPr>
          <a:xfrm>
            <a:off x="6652642" y="1038374"/>
            <a:ext cx="2376487" cy="863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6" name="5 Elipse"/>
          <p:cNvSpPr/>
          <p:nvPr/>
        </p:nvSpPr>
        <p:spPr>
          <a:xfrm>
            <a:off x="6652642" y="2910036"/>
            <a:ext cx="2376487" cy="86518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7" name="6 Elipse"/>
          <p:cNvSpPr/>
          <p:nvPr/>
        </p:nvSpPr>
        <p:spPr>
          <a:xfrm>
            <a:off x="604267" y="2119461"/>
            <a:ext cx="2376487" cy="863600"/>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8" name="7 Elipse"/>
          <p:cNvSpPr/>
          <p:nvPr/>
        </p:nvSpPr>
        <p:spPr>
          <a:xfrm>
            <a:off x="6652642" y="3991124"/>
            <a:ext cx="2376487" cy="863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9" name="8 Elipse"/>
          <p:cNvSpPr/>
          <p:nvPr/>
        </p:nvSpPr>
        <p:spPr>
          <a:xfrm>
            <a:off x="6652642" y="5359549"/>
            <a:ext cx="2376487" cy="863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10" name="9 Elipse"/>
          <p:cNvSpPr/>
          <p:nvPr/>
        </p:nvSpPr>
        <p:spPr>
          <a:xfrm>
            <a:off x="685229" y="4927749"/>
            <a:ext cx="3808413" cy="863600"/>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11" name="11 CuadroTexto"/>
          <p:cNvSpPr txBox="1">
            <a:spLocks noChangeArrowheads="1"/>
          </p:cNvSpPr>
          <p:nvPr/>
        </p:nvSpPr>
        <p:spPr bwMode="auto">
          <a:xfrm>
            <a:off x="827088" y="6516688"/>
            <a:ext cx="79930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s-AR" sz="1200">
                <a:latin typeface="Calibri" pitchFamily="34" charset="0"/>
              </a:rPr>
              <a:t>Tuca A; Martínez E; Guell E; Gómez Batiste X. Obstrucción Intestinal Maligna. Med Clin (Barc). 2010; 135 (8): 375-381</a:t>
            </a:r>
            <a:r>
              <a:rPr lang="es-AR">
                <a:latin typeface="Calibri" pitchFamily="34" charset="0"/>
              </a:rPr>
              <a:t>    </a:t>
            </a:r>
          </a:p>
        </p:txBody>
      </p:sp>
      <p:sp>
        <p:nvSpPr>
          <p:cNvPr id="12" name="11 Rectángulo"/>
          <p:cNvSpPr/>
          <p:nvPr/>
        </p:nvSpPr>
        <p:spPr>
          <a:xfrm>
            <a:off x="7380312" y="4088105"/>
            <a:ext cx="936104" cy="276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1 CuadroTexto"/>
          <p:cNvSpPr txBox="1"/>
          <p:nvPr/>
        </p:nvSpPr>
        <p:spPr>
          <a:xfrm>
            <a:off x="7524328" y="4088105"/>
            <a:ext cx="720080" cy="276999"/>
          </a:xfrm>
          <a:prstGeom prst="rect">
            <a:avLst/>
          </a:prstGeom>
          <a:noFill/>
        </p:spPr>
        <p:txBody>
          <a:bodyPr wrap="square" rtlCol="0">
            <a:spAutoFit/>
          </a:bodyPr>
          <a:lstStyle/>
          <a:p>
            <a:r>
              <a:rPr lang="es-ES" sz="1200" dirty="0" smtClean="0"/>
              <a:t>Nauseas</a:t>
            </a:r>
            <a:endParaRPr lang="es-ES" sz="1200" dirty="0"/>
          </a:p>
        </p:txBody>
      </p:sp>
    </p:spTree>
    <p:extLst>
      <p:ext uri="{BB962C8B-B14F-4D97-AF65-F5344CB8AC3E}">
        <p14:creationId xmlns:p14="http://schemas.microsoft.com/office/powerpoint/2010/main" val="1464468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pic>
        <p:nvPicPr>
          <p:cNvPr id="3"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a:spLocks/>
          </p:cNvSpPr>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p>
            <a:r>
              <a:rPr lang="es-AR" sz="4400" dirty="0">
                <a:effectLst>
                  <a:outerShdw blurRad="38100" dist="38100" dir="2700000" algn="tl">
                    <a:srgbClr val="C0C0C0"/>
                  </a:outerShdw>
                </a:effectLst>
              </a:rPr>
              <a:t>3 meses después…</a:t>
            </a:r>
          </a:p>
        </p:txBody>
      </p:sp>
      <p:sp>
        <p:nvSpPr>
          <p:cNvPr id="7" name="Content Placeholder 2"/>
          <p:cNvSpPr>
            <a:spLocks/>
          </p:cNvSpPr>
          <p:nvPr/>
        </p:nvSpPr>
        <p:spPr bwMode="auto">
          <a:xfrm>
            <a:off x="914400" y="1556792"/>
            <a:ext cx="8229600" cy="4536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Clr>
                <a:schemeClr val="bg2"/>
              </a:buClr>
              <a:buSzPct val="75000"/>
              <a:buFont typeface="Wingdings" pitchFamily="2" charset="2"/>
              <a:buChar char="n"/>
            </a:pPr>
            <a:r>
              <a:rPr lang="es-AR" sz="2800" dirty="0">
                <a:effectLst>
                  <a:outerShdw blurRad="38100" dist="38100" dir="2700000" algn="tl">
                    <a:srgbClr val="C0C0C0"/>
                  </a:outerShdw>
                </a:effectLst>
              </a:rPr>
              <a:t>Dolor lumbar controlado</a:t>
            </a:r>
          </a:p>
          <a:p>
            <a:pPr marL="342900" indent="-342900">
              <a:spcBef>
                <a:spcPct val="20000"/>
              </a:spcBef>
              <a:buClr>
                <a:schemeClr val="bg2"/>
              </a:buClr>
              <a:buSzPct val="75000"/>
              <a:buFont typeface="Wingdings" pitchFamily="2" charset="2"/>
              <a:buChar char="n"/>
            </a:pPr>
            <a:r>
              <a:rPr lang="es-AR" sz="2800" dirty="0">
                <a:effectLst>
                  <a:outerShdw blurRad="38100" dist="38100" dir="2700000" algn="tl">
                    <a:srgbClr val="C0C0C0"/>
                  </a:outerShdw>
                </a:effectLst>
              </a:rPr>
              <a:t>Dolor abdominal </a:t>
            </a:r>
            <a:r>
              <a:rPr lang="es-AR" sz="2800" dirty="0" smtClean="0">
                <a:effectLst>
                  <a:outerShdw blurRad="38100" dist="38100" dir="2700000" algn="tl">
                    <a:srgbClr val="C0C0C0"/>
                  </a:outerShdw>
                </a:effectLst>
              </a:rPr>
              <a:t>continuo generalizado 8/10 (EVA)</a:t>
            </a:r>
            <a:endParaRPr lang="es-AR" sz="2800" dirty="0">
              <a:effectLst>
                <a:outerShdw blurRad="38100" dist="38100" dir="2700000" algn="tl">
                  <a:srgbClr val="C0C0C0"/>
                </a:outerShdw>
              </a:effectLst>
            </a:endParaRPr>
          </a:p>
          <a:p>
            <a:pPr marL="342900" indent="-342900">
              <a:spcBef>
                <a:spcPct val="20000"/>
              </a:spcBef>
              <a:buClr>
                <a:schemeClr val="bg2"/>
              </a:buClr>
              <a:buSzPct val="75000"/>
              <a:buFont typeface="Wingdings" pitchFamily="2" charset="2"/>
              <a:buChar char="n"/>
            </a:pPr>
            <a:r>
              <a:rPr lang="es-AR" sz="2800" dirty="0">
                <a:effectLst>
                  <a:outerShdw blurRad="38100" dist="38100" dir="2700000" algn="tl">
                    <a:srgbClr val="C0C0C0"/>
                  </a:outerShdw>
                </a:effectLst>
              </a:rPr>
              <a:t>Dolor cólico abdominal, intermitente, intensidad 6/10 (EVA)</a:t>
            </a:r>
          </a:p>
          <a:p>
            <a:pPr marL="342900" indent="-342900">
              <a:spcBef>
                <a:spcPct val="20000"/>
              </a:spcBef>
              <a:buClr>
                <a:schemeClr val="bg2"/>
              </a:buClr>
              <a:buSzPct val="75000"/>
              <a:buFont typeface="Wingdings" pitchFamily="2" charset="2"/>
              <a:buChar char="n"/>
            </a:pPr>
            <a:r>
              <a:rPr lang="es-AR" sz="2800" dirty="0" smtClean="0">
                <a:effectLst>
                  <a:outerShdw blurRad="38100" dist="38100" dir="2700000" algn="tl">
                    <a:srgbClr val="C0C0C0"/>
                  </a:outerShdw>
                </a:effectLst>
              </a:rPr>
              <a:t>Nauseas continuas </a:t>
            </a:r>
            <a:r>
              <a:rPr lang="es-AR" sz="2800" dirty="0">
                <a:effectLst>
                  <a:outerShdw blurRad="38100" dist="38100" dir="2700000" algn="tl">
                    <a:srgbClr val="C0C0C0"/>
                  </a:outerShdw>
                </a:effectLst>
              </a:rPr>
              <a:t>y </a:t>
            </a:r>
            <a:r>
              <a:rPr lang="es-AR" sz="2800" dirty="0" smtClean="0">
                <a:effectLst>
                  <a:outerShdw blurRad="38100" dist="38100" dir="2700000" algn="tl">
                    <a:srgbClr val="C0C0C0"/>
                  </a:outerShdw>
                </a:effectLst>
              </a:rPr>
              <a:t>vómitos 6 a 10 /d, </a:t>
            </a:r>
            <a:r>
              <a:rPr lang="es-AR" sz="2800" dirty="0" err="1" smtClean="0">
                <a:effectLst>
                  <a:outerShdw blurRad="38100" dist="38100" dir="2700000" algn="tl">
                    <a:srgbClr val="C0C0C0"/>
                  </a:outerShdw>
                </a:effectLst>
              </a:rPr>
              <a:t>fecaloides</a:t>
            </a:r>
            <a:r>
              <a:rPr lang="es-AR" sz="2800" dirty="0" smtClean="0">
                <a:effectLst>
                  <a:outerShdw blurRad="38100" dist="38100" dir="2700000" algn="tl">
                    <a:srgbClr val="C0C0C0"/>
                  </a:outerShdw>
                </a:effectLst>
              </a:rPr>
              <a:t> </a:t>
            </a:r>
            <a:endParaRPr lang="es-AR" sz="2800" dirty="0">
              <a:effectLst>
                <a:outerShdw blurRad="38100" dist="38100" dir="2700000" algn="tl">
                  <a:srgbClr val="C0C0C0"/>
                </a:outerShdw>
              </a:effectLst>
            </a:endParaRPr>
          </a:p>
          <a:p>
            <a:pPr marL="342900" indent="-342900">
              <a:spcBef>
                <a:spcPct val="20000"/>
              </a:spcBef>
              <a:buClr>
                <a:schemeClr val="bg2"/>
              </a:buClr>
              <a:buSzPct val="75000"/>
              <a:buFont typeface="Wingdings" pitchFamily="2" charset="2"/>
              <a:buChar char="n"/>
            </a:pPr>
            <a:r>
              <a:rPr lang="es-AR" sz="2800" dirty="0" smtClean="0">
                <a:effectLst>
                  <a:outerShdw blurRad="38100" dist="38100" dir="2700000" algn="tl">
                    <a:srgbClr val="C0C0C0"/>
                  </a:outerShdw>
                </a:effectLst>
              </a:rPr>
              <a:t>Anorexia</a:t>
            </a:r>
          </a:p>
          <a:p>
            <a:pPr marL="342900" indent="-342900">
              <a:spcBef>
                <a:spcPct val="20000"/>
              </a:spcBef>
              <a:buClr>
                <a:schemeClr val="bg2"/>
              </a:buClr>
              <a:buSzPct val="75000"/>
              <a:buFont typeface="Wingdings" pitchFamily="2" charset="2"/>
              <a:buChar char="n"/>
            </a:pPr>
            <a:r>
              <a:rPr lang="es-AR" sz="2800" dirty="0" smtClean="0">
                <a:effectLst>
                  <a:outerShdw blurRad="38100" dist="38100" dir="2700000" algn="tl">
                    <a:srgbClr val="C0C0C0"/>
                  </a:outerShdw>
                </a:effectLst>
              </a:rPr>
              <a:t>Catarsis negativa de cuatro días de </a:t>
            </a:r>
            <a:r>
              <a:rPr lang="es-AR" sz="2800" dirty="0" smtClean="0">
                <a:effectLst>
                  <a:outerShdw blurRad="38100" dist="38100" dir="2700000" algn="tl">
                    <a:srgbClr val="C0C0C0"/>
                  </a:outerShdw>
                </a:effectLst>
              </a:rPr>
              <a:t>evolución. RHA-</a:t>
            </a:r>
            <a:endParaRPr lang="es-AR" sz="2800" dirty="0">
              <a:effectLst>
                <a:outerShdw blurRad="38100" dist="38100" dir="2700000" algn="tl">
                  <a:srgbClr val="C0C0C0"/>
                </a:outerShdw>
              </a:effectLst>
            </a:endParaRPr>
          </a:p>
          <a:p>
            <a:pPr marL="342900" indent="-342900">
              <a:spcBef>
                <a:spcPct val="20000"/>
              </a:spcBef>
              <a:buClr>
                <a:schemeClr val="bg2"/>
              </a:buClr>
              <a:buSzPct val="75000"/>
              <a:buFont typeface="Wingdings" pitchFamily="2" charset="2"/>
              <a:buChar char="n"/>
            </a:pPr>
            <a:r>
              <a:rPr lang="es-AR" sz="2800" dirty="0">
                <a:effectLst>
                  <a:outerShdw blurRad="38100" dist="38100" dir="2700000" algn="tl">
                    <a:srgbClr val="C0C0C0"/>
                  </a:outerShdw>
                </a:effectLst>
              </a:rPr>
              <a:t>Aumento del diámetro abdominal</a:t>
            </a:r>
          </a:p>
          <a:p>
            <a:pPr marL="342900" indent="-342900">
              <a:spcBef>
                <a:spcPct val="20000"/>
              </a:spcBef>
              <a:buClr>
                <a:schemeClr val="bg2"/>
              </a:buClr>
              <a:buSzPct val="75000"/>
              <a:buFont typeface="Wingdings" pitchFamily="2" charset="2"/>
              <a:buChar char="n"/>
            </a:pPr>
            <a:r>
              <a:rPr lang="es-AR" sz="2800" dirty="0">
                <a:effectLst>
                  <a:outerShdw blurRad="38100" dist="38100" dir="2700000" algn="tl">
                    <a:srgbClr val="C0C0C0"/>
                  </a:outerShdw>
                </a:effectLst>
              </a:rPr>
              <a:t>Performance status: 3</a:t>
            </a:r>
          </a:p>
          <a:p>
            <a:pPr marL="342900" indent="-342900">
              <a:spcBef>
                <a:spcPct val="20000"/>
              </a:spcBef>
              <a:buClr>
                <a:schemeClr val="bg2"/>
              </a:buClr>
              <a:buSzPct val="75000"/>
              <a:buFont typeface="Wingdings" pitchFamily="2" charset="2"/>
              <a:buNone/>
            </a:pPr>
            <a:endParaRPr lang="es-AR" sz="2800" dirty="0">
              <a:effectLst>
                <a:outerShdw blurRad="38100" dist="38100" dir="2700000" algn="tl">
                  <a:srgbClr val="C0C0C0"/>
                </a:outerShdw>
              </a:effectLst>
            </a:endParaRPr>
          </a:p>
        </p:txBody>
      </p:sp>
    </p:spTree>
    <p:extLst>
      <p:ext uri="{BB962C8B-B14F-4D97-AF65-F5344CB8AC3E}">
        <p14:creationId xmlns:p14="http://schemas.microsoft.com/office/powerpoint/2010/main" val="37902343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Text Box 3"/>
          <p:cNvSpPr txBox="1">
            <a:spLocks noChangeArrowheads="1"/>
          </p:cNvSpPr>
          <p:nvPr/>
        </p:nvSpPr>
        <p:spPr bwMode="auto">
          <a:xfrm>
            <a:off x="827088" y="2852738"/>
            <a:ext cx="7704137"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3200" b="1" dirty="0">
                <a:cs typeface="Arial" charset="0"/>
              </a:rPr>
              <a:t>¿</a:t>
            </a:r>
            <a:r>
              <a:rPr lang="en-US" sz="3200" b="1" dirty="0" err="1">
                <a:cs typeface="Arial" charset="0"/>
              </a:rPr>
              <a:t>Cuál</a:t>
            </a:r>
            <a:r>
              <a:rPr lang="en-US" sz="3200" b="1" dirty="0">
                <a:cs typeface="Arial" charset="0"/>
              </a:rPr>
              <a:t> </a:t>
            </a:r>
            <a:r>
              <a:rPr lang="en-US" sz="3200" b="1" dirty="0" err="1">
                <a:cs typeface="Arial" charset="0"/>
              </a:rPr>
              <a:t>es</a:t>
            </a:r>
            <a:r>
              <a:rPr lang="en-US" sz="3200" b="1" dirty="0">
                <a:cs typeface="Arial" charset="0"/>
              </a:rPr>
              <a:t> la </a:t>
            </a:r>
            <a:r>
              <a:rPr lang="en-US" sz="3200" b="1" dirty="0" err="1">
                <a:cs typeface="Arial" charset="0"/>
              </a:rPr>
              <a:t>sospecha</a:t>
            </a:r>
            <a:r>
              <a:rPr lang="en-US" sz="3200" b="1" dirty="0">
                <a:cs typeface="Arial" charset="0"/>
              </a:rPr>
              <a:t> </a:t>
            </a:r>
            <a:r>
              <a:rPr lang="en-US" sz="3200" b="1" dirty="0" err="1">
                <a:cs typeface="Arial" charset="0"/>
              </a:rPr>
              <a:t>diagnóstica</a:t>
            </a:r>
            <a:r>
              <a:rPr lang="en-US" sz="3200" b="1" dirty="0">
                <a:cs typeface="Arial" charset="0"/>
              </a:rPr>
              <a:t>?</a:t>
            </a:r>
          </a:p>
        </p:txBody>
      </p:sp>
      <p:pic>
        <p:nvPicPr>
          <p:cNvPr id="4"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240461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Text Box 3"/>
          <p:cNvSpPr txBox="1">
            <a:spLocks noChangeArrowheads="1"/>
          </p:cNvSpPr>
          <p:nvPr/>
        </p:nvSpPr>
        <p:spPr bwMode="auto">
          <a:xfrm>
            <a:off x="684213" y="2133600"/>
            <a:ext cx="7704137" cy="155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3200" b="1" dirty="0">
                <a:cs typeface="Arial" charset="0"/>
              </a:rPr>
              <a:t>¿</a:t>
            </a:r>
            <a:r>
              <a:rPr lang="en-US" sz="3200" b="1" dirty="0" err="1">
                <a:cs typeface="Arial" charset="0"/>
              </a:rPr>
              <a:t>Qué</a:t>
            </a:r>
            <a:r>
              <a:rPr lang="en-US" sz="3200" b="1" dirty="0">
                <a:cs typeface="Arial" charset="0"/>
              </a:rPr>
              <a:t> </a:t>
            </a:r>
            <a:r>
              <a:rPr lang="en-US" sz="3200" b="1" dirty="0" err="1">
                <a:cs typeface="Arial" charset="0"/>
              </a:rPr>
              <a:t>mecanismo</a:t>
            </a:r>
            <a:r>
              <a:rPr lang="en-US" sz="3200" b="1" dirty="0">
                <a:cs typeface="Arial" charset="0"/>
              </a:rPr>
              <a:t>/s </a:t>
            </a:r>
            <a:r>
              <a:rPr lang="en-US" sz="3200" b="1" dirty="0" err="1">
                <a:cs typeface="Arial" charset="0"/>
              </a:rPr>
              <a:t>fisiopatológico</a:t>
            </a:r>
            <a:r>
              <a:rPr lang="en-US" sz="3200" b="1" dirty="0">
                <a:cs typeface="Arial" charset="0"/>
              </a:rPr>
              <a:t>/s </a:t>
            </a:r>
            <a:r>
              <a:rPr lang="en-US" sz="3200" b="1" dirty="0" err="1">
                <a:cs typeface="Arial" charset="0"/>
              </a:rPr>
              <a:t>puede</a:t>
            </a:r>
            <a:r>
              <a:rPr lang="en-US" sz="3200" b="1" dirty="0">
                <a:cs typeface="Arial" charset="0"/>
              </a:rPr>
              <a:t>/n </a:t>
            </a:r>
            <a:r>
              <a:rPr lang="en-US" sz="3200" b="1" dirty="0" err="1">
                <a:cs typeface="Arial" charset="0"/>
              </a:rPr>
              <a:t>estar</a:t>
            </a:r>
            <a:r>
              <a:rPr lang="en-US" sz="3200" b="1" dirty="0">
                <a:cs typeface="Arial" charset="0"/>
              </a:rPr>
              <a:t> </a:t>
            </a:r>
            <a:r>
              <a:rPr lang="en-US" sz="3200" b="1" dirty="0" err="1">
                <a:cs typeface="Arial" charset="0"/>
              </a:rPr>
              <a:t>involucrado</a:t>
            </a:r>
            <a:r>
              <a:rPr lang="en-US" sz="3200" b="1" dirty="0">
                <a:cs typeface="Arial" charset="0"/>
              </a:rPr>
              <a:t> en la </a:t>
            </a:r>
            <a:r>
              <a:rPr lang="en-US" sz="3200" b="1" dirty="0" err="1">
                <a:cs typeface="Arial" charset="0"/>
              </a:rPr>
              <a:t>obstrucción</a:t>
            </a:r>
            <a:r>
              <a:rPr lang="en-US" sz="3200" b="1" dirty="0">
                <a:cs typeface="Arial" charset="0"/>
              </a:rPr>
              <a:t> intestinal </a:t>
            </a:r>
            <a:r>
              <a:rPr lang="en-US" sz="3200" b="1" dirty="0" err="1">
                <a:cs typeface="Arial" charset="0"/>
              </a:rPr>
              <a:t>maligna</a:t>
            </a:r>
            <a:r>
              <a:rPr lang="en-US" sz="3200" b="1" dirty="0">
                <a:cs typeface="Arial" charset="0"/>
              </a:rPr>
              <a:t>?</a:t>
            </a:r>
          </a:p>
        </p:txBody>
      </p:sp>
      <p:pic>
        <p:nvPicPr>
          <p:cNvPr id="4"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40948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Text Box 2"/>
          <p:cNvSpPr txBox="1">
            <a:spLocks noChangeArrowheads="1"/>
          </p:cNvSpPr>
          <p:nvPr/>
        </p:nvSpPr>
        <p:spPr bwMode="auto">
          <a:xfrm>
            <a:off x="2051050" y="1773238"/>
            <a:ext cx="5545138" cy="3497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charset="0"/>
              </a:defRPr>
            </a:lvl1pPr>
            <a:lvl2pPr marL="800100" indent="-342900">
              <a:defRPr>
                <a:solidFill>
                  <a:schemeClr val="tx1"/>
                </a:solidFill>
                <a:latin typeface="Arial" charset="0"/>
              </a:defRPr>
            </a:lvl2pPr>
            <a:lvl3pPr marL="1257300" indent="-342900">
              <a:defRPr>
                <a:solidFill>
                  <a:schemeClr val="tx1"/>
                </a:solidFill>
                <a:latin typeface="Arial" charset="0"/>
              </a:defRPr>
            </a:lvl3pPr>
            <a:lvl4pPr marL="1714500" indent="-342900">
              <a:defRPr>
                <a:solidFill>
                  <a:schemeClr val="tx1"/>
                </a:solidFill>
                <a:latin typeface="Arial" charset="0"/>
              </a:defRPr>
            </a:lvl4pPr>
            <a:lvl5pPr marL="2171700" indent="-342900">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spcBef>
                <a:spcPct val="50000"/>
              </a:spcBef>
              <a:buFontTx/>
              <a:buAutoNum type="alphaLcPeriod"/>
            </a:pPr>
            <a:r>
              <a:rPr lang="es-AR" sz="2800" dirty="0"/>
              <a:t>Obstrucción </a:t>
            </a:r>
            <a:r>
              <a:rPr lang="es-AR" sz="2800" dirty="0" err="1"/>
              <a:t>intraluminal</a:t>
            </a:r>
            <a:endParaRPr lang="es-AR" sz="2800" dirty="0"/>
          </a:p>
          <a:p>
            <a:pPr>
              <a:spcBef>
                <a:spcPct val="50000"/>
              </a:spcBef>
              <a:buFontTx/>
              <a:buAutoNum type="alphaLcPeriod"/>
            </a:pPr>
            <a:r>
              <a:rPr lang="es-AR" sz="2800" dirty="0"/>
              <a:t>Obstrucción </a:t>
            </a:r>
            <a:r>
              <a:rPr lang="es-AR" sz="2800" dirty="0" err="1"/>
              <a:t>intramural</a:t>
            </a:r>
            <a:endParaRPr lang="es-AR" sz="2800" dirty="0"/>
          </a:p>
          <a:p>
            <a:pPr>
              <a:spcBef>
                <a:spcPct val="50000"/>
              </a:spcBef>
              <a:buFontTx/>
              <a:buAutoNum type="alphaLcPeriod"/>
            </a:pPr>
            <a:r>
              <a:rPr lang="es-AR" sz="2800" dirty="0"/>
              <a:t>Obstrucción extramural</a:t>
            </a:r>
          </a:p>
          <a:p>
            <a:pPr>
              <a:spcBef>
                <a:spcPct val="50000"/>
              </a:spcBef>
              <a:buFontTx/>
              <a:buAutoNum type="alphaLcPeriod"/>
            </a:pPr>
            <a:r>
              <a:rPr lang="es-AR" sz="2800" dirty="0"/>
              <a:t>Desórdenes de la motilidad</a:t>
            </a:r>
          </a:p>
          <a:p>
            <a:pPr>
              <a:spcBef>
                <a:spcPct val="50000"/>
              </a:spcBef>
              <a:buFontTx/>
              <a:buAutoNum type="alphaLcPeriod"/>
            </a:pPr>
            <a:r>
              <a:rPr lang="es-AR" sz="2800" dirty="0"/>
              <a:t>Constipación</a:t>
            </a:r>
          </a:p>
          <a:p>
            <a:pPr>
              <a:spcBef>
                <a:spcPct val="50000"/>
              </a:spcBef>
            </a:pPr>
            <a:endParaRPr lang="es-ES" dirty="0"/>
          </a:p>
        </p:txBody>
      </p:sp>
      <p:pic>
        <p:nvPicPr>
          <p:cNvPr id="4"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86700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1 Título"/>
          <p:cNvSpPr txBox="1">
            <a:spLocks/>
          </p:cNvSpPr>
          <p:nvPr/>
        </p:nvSpPr>
        <p:spPr>
          <a:xfrm>
            <a:off x="1115616" y="875116"/>
            <a:ext cx="77152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AR" dirty="0" smtClean="0"/>
              <a:t>Diagnóstico</a:t>
            </a:r>
          </a:p>
        </p:txBody>
      </p:sp>
      <p:sp>
        <p:nvSpPr>
          <p:cNvPr id="4" name="2 Marcador de contenido"/>
          <p:cNvSpPr txBox="1">
            <a:spLocks/>
          </p:cNvSpPr>
          <p:nvPr/>
        </p:nvSpPr>
        <p:spPr>
          <a:xfrm>
            <a:off x="482673" y="2636912"/>
            <a:ext cx="8229600" cy="915913"/>
          </a:xfrm>
          <a:prstGeom prst="rect">
            <a:avLst/>
          </a:prstGeom>
        </p:spPr>
        <p:txBody>
          <a:bodyPr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defRPr/>
            </a:pPr>
            <a:r>
              <a:rPr lang="es-ES" sz="4800" dirty="0" smtClean="0"/>
              <a:t>Clínica + Radiología</a:t>
            </a:r>
            <a:endParaRPr lang="es-ES" sz="4800" dirty="0"/>
          </a:p>
        </p:txBody>
      </p:sp>
      <p:pic>
        <p:nvPicPr>
          <p:cNvPr id="5"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6 Elipse"/>
          <p:cNvSpPr/>
          <p:nvPr/>
        </p:nvSpPr>
        <p:spPr>
          <a:xfrm>
            <a:off x="1619672" y="1849366"/>
            <a:ext cx="6192688" cy="24910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0344733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pic>
        <p:nvPicPr>
          <p:cNvPr id="3"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a:spLocks/>
          </p:cNvSpPr>
          <p:nvPr/>
        </p:nvSpPr>
        <p:spPr bwMode="auto">
          <a:xfrm>
            <a:off x="468313" y="1770063"/>
            <a:ext cx="8229600" cy="497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Clr>
                <a:schemeClr val="bg2"/>
              </a:buClr>
              <a:buSzPct val="75000"/>
              <a:buFont typeface="Wingdings" pitchFamily="2" charset="2"/>
              <a:buChar char="n"/>
            </a:pPr>
            <a:r>
              <a:rPr lang="es-AR" sz="2400" dirty="0">
                <a:effectLst>
                  <a:outerShdw blurRad="38100" dist="38100" dir="2700000" algn="tl">
                    <a:srgbClr val="C0C0C0"/>
                  </a:outerShdw>
                </a:effectLst>
              </a:rPr>
              <a:t>Diagnóstico: Cáncer de Colon hace 1 año</a:t>
            </a:r>
          </a:p>
          <a:p>
            <a:pPr marL="342900" indent="-342900">
              <a:spcBef>
                <a:spcPct val="20000"/>
              </a:spcBef>
              <a:buClr>
                <a:schemeClr val="bg2"/>
              </a:buClr>
              <a:buSzPct val="75000"/>
              <a:buFont typeface="Wingdings" pitchFamily="2" charset="2"/>
              <a:buChar char="n"/>
            </a:pPr>
            <a:endParaRPr lang="es-AR" sz="2400" dirty="0">
              <a:effectLst>
                <a:outerShdw blurRad="38100" dist="38100" dir="2700000" algn="tl">
                  <a:srgbClr val="C0C0C0"/>
                </a:outerShdw>
              </a:effectLst>
            </a:endParaRPr>
          </a:p>
          <a:p>
            <a:pPr marL="342900" indent="-342900">
              <a:spcBef>
                <a:spcPct val="20000"/>
              </a:spcBef>
              <a:buClr>
                <a:schemeClr val="bg2"/>
              </a:buClr>
              <a:buSzPct val="75000"/>
              <a:buFont typeface="Wingdings" pitchFamily="2" charset="2"/>
              <a:buChar char="n"/>
            </a:pPr>
            <a:r>
              <a:rPr lang="es-AR" sz="2400" dirty="0">
                <a:effectLst>
                  <a:outerShdw blurRad="38100" dist="38100" dir="2700000" algn="tl">
                    <a:srgbClr val="C0C0C0"/>
                  </a:outerShdw>
                </a:effectLst>
              </a:rPr>
              <a:t>Pérdida de </a:t>
            </a:r>
            <a:r>
              <a:rPr lang="es-AR" sz="2400" dirty="0" smtClean="0">
                <a:effectLst>
                  <a:outerShdw blurRad="38100" dist="38100" dir="2700000" algn="tl">
                    <a:srgbClr val="C0C0C0"/>
                  </a:outerShdw>
                </a:effectLst>
              </a:rPr>
              <a:t>peso </a:t>
            </a:r>
            <a:r>
              <a:rPr lang="es-AR" sz="2400" dirty="0" smtClean="0">
                <a:effectLst>
                  <a:outerShdw blurRad="38100" dist="38100" dir="2700000" algn="tl">
                    <a:srgbClr val="C0C0C0"/>
                  </a:outerShdw>
                </a:effectLst>
              </a:rPr>
              <a:t>(25% de su peso habitual)</a:t>
            </a:r>
            <a:endParaRPr lang="es-AR" sz="2400" dirty="0">
              <a:effectLst>
                <a:outerShdw blurRad="38100" dist="38100" dir="2700000" algn="tl">
                  <a:srgbClr val="C0C0C0"/>
                </a:outerShdw>
              </a:effectLst>
            </a:endParaRPr>
          </a:p>
          <a:p>
            <a:pPr marL="342900" indent="-342900">
              <a:spcBef>
                <a:spcPct val="20000"/>
              </a:spcBef>
              <a:buClr>
                <a:schemeClr val="bg2"/>
              </a:buClr>
              <a:buSzPct val="75000"/>
              <a:buFont typeface="Wingdings" pitchFamily="2" charset="2"/>
              <a:buChar char="n"/>
            </a:pPr>
            <a:endParaRPr lang="es-AR" sz="2400" dirty="0">
              <a:effectLst>
                <a:outerShdw blurRad="38100" dist="38100" dir="2700000" algn="tl">
                  <a:srgbClr val="C0C0C0"/>
                </a:outerShdw>
              </a:effectLst>
            </a:endParaRPr>
          </a:p>
          <a:p>
            <a:pPr marL="342900" indent="-342900">
              <a:spcBef>
                <a:spcPct val="20000"/>
              </a:spcBef>
              <a:buClr>
                <a:schemeClr val="bg2"/>
              </a:buClr>
              <a:buSzPct val="75000"/>
              <a:buFont typeface="Wingdings" pitchFamily="2" charset="2"/>
              <a:buChar char="n"/>
            </a:pPr>
            <a:r>
              <a:rPr lang="es-AR" sz="2400" dirty="0">
                <a:effectLst>
                  <a:outerShdw blurRad="38100" dist="38100" dir="2700000" algn="tl">
                    <a:srgbClr val="C0C0C0"/>
                  </a:outerShdw>
                </a:effectLst>
              </a:rPr>
              <a:t>Performance status: 2 (ECOG)</a:t>
            </a:r>
          </a:p>
          <a:p>
            <a:pPr marL="342900" indent="-342900">
              <a:spcBef>
                <a:spcPct val="20000"/>
              </a:spcBef>
              <a:buClr>
                <a:schemeClr val="bg2"/>
              </a:buClr>
              <a:buSzPct val="75000"/>
              <a:buFont typeface="Wingdings" pitchFamily="2" charset="2"/>
              <a:buChar char="n"/>
            </a:pPr>
            <a:endParaRPr lang="es-AR" sz="2400" dirty="0">
              <a:effectLst>
                <a:outerShdw blurRad="38100" dist="38100" dir="2700000" algn="tl">
                  <a:srgbClr val="C0C0C0"/>
                </a:outerShdw>
              </a:effectLst>
            </a:endParaRPr>
          </a:p>
          <a:p>
            <a:pPr marL="342900" indent="-342900">
              <a:spcBef>
                <a:spcPct val="20000"/>
              </a:spcBef>
              <a:buClr>
                <a:schemeClr val="bg2"/>
              </a:buClr>
              <a:buSzPct val="75000"/>
              <a:buFont typeface="Wingdings" pitchFamily="2" charset="2"/>
              <a:buChar char="n"/>
            </a:pPr>
            <a:r>
              <a:rPr lang="es-AR" sz="2400" dirty="0">
                <a:effectLst>
                  <a:outerShdw blurRad="38100" dist="38100" dir="2700000" algn="tl">
                    <a:srgbClr val="C0C0C0"/>
                  </a:outerShdw>
                </a:effectLst>
              </a:rPr>
              <a:t>TAC</a:t>
            </a:r>
          </a:p>
          <a:p>
            <a:pPr marL="742950" lvl="1" indent="-285750">
              <a:spcBef>
                <a:spcPct val="20000"/>
              </a:spcBef>
              <a:buClr>
                <a:schemeClr val="accent2"/>
              </a:buClr>
              <a:buSzPct val="80000"/>
              <a:buFont typeface="Wingdings" pitchFamily="2" charset="2"/>
              <a:buChar char="¨"/>
            </a:pPr>
            <a:r>
              <a:rPr lang="es-AR" sz="2400" dirty="0">
                <a:effectLst>
                  <a:outerShdw blurRad="38100" dist="38100" dir="2700000" algn="tl">
                    <a:srgbClr val="C0C0C0"/>
                  </a:outerShdw>
                </a:effectLst>
              </a:rPr>
              <a:t>Metástasis hepáticas múltiples</a:t>
            </a:r>
          </a:p>
          <a:p>
            <a:pPr marL="742950" lvl="1" indent="-285750">
              <a:spcBef>
                <a:spcPct val="20000"/>
              </a:spcBef>
              <a:buClr>
                <a:schemeClr val="accent2"/>
              </a:buClr>
              <a:buSzPct val="80000"/>
              <a:buFont typeface="Wingdings" pitchFamily="2" charset="2"/>
              <a:buChar char="¨"/>
            </a:pPr>
            <a:r>
              <a:rPr lang="es-AR" sz="2400" dirty="0">
                <a:effectLst>
                  <a:outerShdw blurRad="38100" dist="38100" dir="2700000" algn="tl">
                    <a:srgbClr val="C0C0C0"/>
                  </a:outerShdw>
                </a:effectLst>
              </a:rPr>
              <a:t>Adenopatías retroperitoneales</a:t>
            </a:r>
          </a:p>
          <a:p>
            <a:pPr marL="742950" lvl="1" indent="-285750">
              <a:spcBef>
                <a:spcPct val="20000"/>
              </a:spcBef>
              <a:buClr>
                <a:schemeClr val="accent2"/>
              </a:buClr>
              <a:buSzPct val="80000"/>
              <a:buFont typeface="Wingdings" pitchFamily="2" charset="2"/>
              <a:buChar char="¨"/>
            </a:pPr>
            <a:r>
              <a:rPr lang="es-AR" sz="2400" dirty="0">
                <a:effectLst>
                  <a:outerShdw blurRad="38100" dist="38100" dir="2700000" algn="tl">
                    <a:srgbClr val="C0C0C0"/>
                  </a:outerShdw>
                </a:effectLst>
              </a:rPr>
              <a:t>Metástasis pulmonares múltiples</a:t>
            </a:r>
          </a:p>
        </p:txBody>
      </p:sp>
      <p:sp>
        <p:nvSpPr>
          <p:cNvPr id="7" name="Text Box 6"/>
          <p:cNvSpPr txBox="1">
            <a:spLocks noChangeArrowheads="1"/>
          </p:cNvSpPr>
          <p:nvPr/>
        </p:nvSpPr>
        <p:spPr bwMode="auto">
          <a:xfrm>
            <a:off x="827088" y="811213"/>
            <a:ext cx="5616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AR" sz="2400" b="1" dirty="0"/>
              <a:t>Caso Clínico: </a:t>
            </a:r>
            <a:r>
              <a:rPr lang="es-AR" sz="2400" b="1" dirty="0" smtClean="0"/>
              <a:t>José, 70 años.</a:t>
            </a:r>
            <a:endParaRPr lang="es-ES" sz="2400" b="1" dirty="0"/>
          </a:p>
        </p:txBody>
      </p:sp>
    </p:spTree>
    <p:extLst>
      <p:ext uri="{BB962C8B-B14F-4D97-AF65-F5344CB8AC3E}">
        <p14:creationId xmlns:p14="http://schemas.microsoft.com/office/powerpoint/2010/main" val="32985680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pic>
        <p:nvPicPr>
          <p:cNvPr id="3" name="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1052736"/>
            <a:ext cx="3528392" cy="4709323"/>
          </a:xfrm>
          <a:prstGeom prst="rect">
            <a:avLst/>
          </a:prstGeom>
        </p:spPr>
      </p:pic>
      <p:pic>
        <p:nvPicPr>
          <p:cNvPr id="4" name="3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03029" y="1152837"/>
            <a:ext cx="4509120" cy="4509120"/>
          </a:xfrm>
          <a:prstGeom prst="rect">
            <a:avLst/>
          </a:prstGeom>
        </p:spPr>
      </p:pic>
      <p:pic>
        <p:nvPicPr>
          <p:cNvPr id="5" name="Picture 16" descr="isologotipo hospita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88044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pic>
        <p:nvPicPr>
          <p:cNvPr id="5" name="4 Imagen"/>
          <p:cNvPicPr>
            <a:picLocks noChangeAspect="1"/>
          </p:cNvPicPr>
          <p:nvPr/>
        </p:nvPicPr>
        <p:blipFill rotWithShape="1">
          <a:blip r:embed="rId3">
            <a:extLst>
              <a:ext uri="{28A0092B-C50C-407E-A947-70E740481C1C}">
                <a14:useLocalDpi xmlns:a14="http://schemas.microsoft.com/office/drawing/2010/main" val="0"/>
              </a:ext>
            </a:extLst>
          </a:blip>
          <a:srcRect l="11253" t="8557" r="39926" b="45721"/>
          <a:stretch/>
        </p:blipFill>
        <p:spPr>
          <a:xfrm>
            <a:off x="2524836" y="586854"/>
            <a:ext cx="4135396" cy="5027022"/>
          </a:xfrm>
          <a:prstGeom prst="rect">
            <a:avLst/>
          </a:prstGeom>
        </p:spPr>
      </p:pic>
      <p:pic>
        <p:nvPicPr>
          <p:cNvPr id="6" name="Picture 16" descr="isologotipo hospita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8804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pic>
        <p:nvPicPr>
          <p:cNvPr id="3" name="2 Imagen"/>
          <p:cNvPicPr>
            <a:picLocks noChangeAspect="1"/>
          </p:cNvPicPr>
          <p:nvPr/>
        </p:nvPicPr>
        <p:blipFill rotWithShape="1">
          <a:blip r:embed="rId3">
            <a:extLst>
              <a:ext uri="{28A0092B-C50C-407E-A947-70E740481C1C}">
                <a14:useLocalDpi xmlns:a14="http://schemas.microsoft.com/office/drawing/2010/main" val="0"/>
              </a:ext>
            </a:extLst>
          </a:blip>
          <a:srcRect l="11252" t="8358" r="42251" b="48973"/>
          <a:stretch/>
        </p:blipFill>
        <p:spPr>
          <a:xfrm>
            <a:off x="2524836" y="573206"/>
            <a:ext cx="4181952" cy="4981433"/>
          </a:xfrm>
          <a:prstGeom prst="rect">
            <a:avLst/>
          </a:prstGeom>
        </p:spPr>
      </p:pic>
      <p:pic>
        <p:nvPicPr>
          <p:cNvPr id="4" name="Picture 16" descr="isologotipo hospita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48159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pic>
        <p:nvPicPr>
          <p:cNvPr id="6" name="5 Imagen"/>
          <p:cNvPicPr>
            <a:picLocks noChangeAspect="1"/>
          </p:cNvPicPr>
          <p:nvPr/>
        </p:nvPicPr>
        <p:blipFill rotWithShape="1">
          <a:blip r:embed="rId3">
            <a:extLst>
              <a:ext uri="{28A0092B-C50C-407E-A947-70E740481C1C}">
                <a14:useLocalDpi xmlns:a14="http://schemas.microsoft.com/office/drawing/2010/main" val="0"/>
              </a:ext>
            </a:extLst>
          </a:blip>
          <a:srcRect l="10737" t="8159" r="42250" b="45672"/>
          <a:stretch/>
        </p:blipFill>
        <p:spPr>
          <a:xfrm>
            <a:off x="2497540" y="559558"/>
            <a:ext cx="4115166" cy="5245706"/>
          </a:xfrm>
          <a:prstGeom prst="rect">
            <a:avLst/>
          </a:prstGeom>
        </p:spPr>
      </p:pic>
      <p:pic>
        <p:nvPicPr>
          <p:cNvPr id="7" name="Picture 16" descr="isologotipo hospita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57528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pic>
        <p:nvPicPr>
          <p:cNvPr id="3" name="2 Imagen"/>
          <p:cNvPicPr>
            <a:picLocks noChangeAspect="1"/>
          </p:cNvPicPr>
          <p:nvPr/>
        </p:nvPicPr>
        <p:blipFill rotWithShape="1">
          <a:blip r:embed="rId3">
            <a:extLst>
              <a:ext uri="{28A0092B-C50C-407E-A947-70E740481C1C}">
                <a14:useLocalDpi xmlns:a14="http://schemas.microsoft.com/office/drawing/2010/main" val="0"/>
              </a:ext>
            </a:extLst>
          </a:blip>
          <a:srcRect l="11511" t="8358" r="16419" b="55224"/>
          <a:stretch/>
        </p:blipFill>
        <p:spPr>
          <a:xfrm>
            <a:off x="1223628" y="1052736"/>
            <a:ext cx="6696744" cy="4392488"/>
          </a:xfrm>
          <a:prstGeom prst="rect">
            <a:avLst/>
          </a:prstGeom>
        </p:spPr>
      </p:pic>
      <p:pic>
        <p:nvPicPr>
          <p:cNvPr id="4" name="Picture 16" descr="isologotipo hospita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40435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pic>
        <p:nvPicPr>
          <p:cNvPr id="3" name="2 Imagen"/>
          <p:cNvPicPr>
            <a:picLocks noChangeAspect="1"/>
          </p:cNvPicPr>
          <p:nvPr/>
        </p:nvPicPr>
        <p:blipFill rotWithShape="1">
          <a:blip r:embed="rId3">
            <a:extLst>
              <a:ext uri="{28A0092B-C50C-407E-A947-70E740481C1C}">
                <a14:useLocalDpi xmlns:a14="http://schemas.microsoft.com/office/drawing/2010/main" val="0"/>
              </a:ext>
            </a:extLst>
          </a:blip>
          <a:srcRect l="10994" t="8358" r="15128" b="55025"/>
          <a:stretch/>
        </p:blipFill>
        <p:spPr>
          <a:xfrm>
            <a:off x="1144206" y="1052736"/>
            <a:ext cx="6855588" cy="4410588"/>
          </a:xfrm>
          <a:prstGeom prst="rect">
            <a:avLst/>
          </a:prstGeom>
        </p:spPr>
      </p:pic>
      <p:pic>
        <p:nvPicPr>
          <p:cNvPr id="5" name="Picture 16" descr="isologotipo hospita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69135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1 Título"/>
          <p:cNvSpPr txBox="1">
            <a:spLocks/>
          </p:cNvSpPr>
          <p:nvPr/>
        </p:nvSpPr>
        <p:spPr>
          <a:xfrm>
            <a:off x="611560" y="1052736"/>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AR" sz="2800" dirty="0" smtClean="0"/>
              <a:t>El  proceso de toma de decisiones en el enfermo oncológico avanzado requiere una valoración individualizada basada en:</a:t>
            </a:r>
          </a:p>
        </p:txBody>
      </p:sp>
      <p:sp>
        <p:nvSpPr>
          <p:cNvPr id="4" name="2 Marcador de contenido"/>
          <p:cNvSpPr txBox="1">
            <a:spLocks/>
          </p:cNvSpPr>
          <p:nvPr/>
        </p:nvSpPr>
        <p:spPr>
          <a:xfrm>
            <a:off x="827584" y="2605300"/>
            <a:ext cx="8208590" cy="36622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600" dirty="0" smtClean="0"/>
              <a:t>La extensión de la neoplasia</a:t>
            </a:r>
          </a:p>
          <a:p>
            <a:r>
              <a:rPr lang="es-AR" sz="2600" dirty="0" smtClean="0"/>
              <a:t>El pronóstico global</a:t>
            </a:r>
          </a:p>
          <a:p>
            <a:r>
              <a:rPr lang="es-AR" sz="2600" dirty="0" smtClean="0"/>
              <a:t>La posibilidad de tratamientos oncológicos específicos</a:t>
            </a:r>
          </a:p>
          <a:p>
            <a:r>
              <a:rPr lang="es-AR" sz="2600" dirty="0" smtClean="0"/>
              <a:t>La comorbilidad asociada</a:t>
            </a:r>
          </a:p>
          <a:p>
            <a:r>
              <a:rPr lang="es-AR" sz="2600" dirty="0" smtClean="0"/>
              <a:t>El estado general </a:t>
            </a:r>
          </a:p>
          <a:p>
            <a:r>
              <a:rPr lang="es-AR" sz="2600" dirty="0" smtClean="0"/>
              <a:t>Las opciones particulares del enfermo debidamente informado. </a:t>
            </a:r>
          </a:p>
        </p:txBody>
      </p:sp>
      <p:pic>
        <p:nvPicPr>
          <p:cNvPr id="5"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36102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1 Título"/>
          <p:cNvSpPr txBox="1">
            <a:spLocks/>
          </p:cNvSpPr>
          <p:nvPr/>
        </p:nvSpPr>
        <p:spPr>
          <a:xfrm>
            <a:off x="457200" y="557808"/>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AR" dirty="0" smtClean="0"/>
              <a:t>Opciones de tratamientos</a:t>
            </a:r>
          </a:p>
        </p:txBody>
      </p:sp>
      <p:sp>
        <p:nvSpPr>
          <p:cNvPr id="4" name="2 Marcador de contenido"/>
          <p:cNvSpPr txBox="1">
            <a:spLocks/>
          </p:cNvSpPr>
          <p:nvPr/>
        </p:nvSpPr>
        <p:spPr>
          <a:xfrm>
            <a:off x="1141485" y="1916832"/>
            <a:ext cx="7570788" cy="297973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dirty="0" smtClean="0"/>
              <a:t>Cirugía </a:t>
            </a:r>
          </a:p>
          <a:p>
            <a:r>
              <a:rPr lang="es-AR" dirty="0" smtClean="0"/>
              <a:t>Paliación endoscópica</a:t>
            </a:r>
          </a:p>
          <a:p>
            <a:r>
              <a:rPr lang="es-AR" dirty="0" smtClean="0"/>
              <a:t>Aspiración digestiva</a:t>
            </a:r>
          </a:p>
          <a:p>
            <a:r>
              <a:rPr lang="es-AR" dirty="0" smtClean="0"/>
              <a:t>Terapéutica farmacológica sintomática paliativa.</a:t>
            </a:r>
          </a:p>
          <a:p>
            <a:endParaRPr lang="es-AR" dirty="0" smtClean="0"/>
          </a:p>
        </p:txBody>
      </p:sp>
      <p:pic>
        <p:nvPicPr>
          <p:cNvPr id="5"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22429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1 Título"/>
          <p:cNvSpPr txBox="1">
            <a:spLocks/>
          </p:cNvSpPr>
          <p:nvPr/>
        </p:nvSpPr>
        <p:spPr>
          <a:xfrm>
            <a:off x="457200" y="274638"/>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AR" smtClean="0"/>
              <a:t>Cirugía en la OIM </a:t>
            </a:r>
          </a:p>
        </p:txBody>
      </p:sp>
      <p:sp>
        <p:nvSpPr>
          <p:cNvPr id="4" name="2 Marcador de contenido"/>
          <p:cNvSpPr txBox="1">
            <a:spLocks/>
          </p:cNvSpPr>
          <p:nvPr/>
        </p:nvSpPr>
        <p:spPr>
          <a:xfrm>
            <a:off x="457200" y="1268760"/>
            <a:ext cx="8229600" cy="4997450"/>
          </a:xfrm>
          <a:prstGeom prst="rect">
            <a:avLst/>
          </a:prstGeom>
        </p:spPr>
        <p:txBody>
          <a:bodyPr rtlCol="0">
            <a:normAutofit fontScale="7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r>
              <a:rPr lang="es-AR" dirty="0" smtClean="0"/>
              <a:t>Objetivo: el restablecer la permeabilidad digestiva. </a:t>
            </a:r>
          </a:p>
          <a:p>
            <a:pPr>
              <a:buFont typeface="Arial" panose="020B0604020202020204" pitchFamily="34" charset="0"/>
              <a:buNone/>
              <a:defRPr/>
            </a:pPr>
            <a:endParaRPr lang="es-AR" sz="1600" dirty="0" smtClean="0"/>
          </a:p>
          <a:p>
            <a:pPr>
              <a:defRPr/>
            </a:pPr>
            <a:r>
              <a:rPr lang="es-AR" dirty="0" smtClean="0"/>
              <a:t>Debe ser considerada siempre: en enfermos en etapas iniciales de la enfermedad con estado general conservado y con un nivel único oclusivo. </a:t>
            </a:r>
          </a:p>
          <a:p>
            <a:pPr>
              <a:buFont typeface="Arial" panose="020B0604020202020204" pitchFamily="34" charset="0"/>
              <a:buNone/>
              <a:defRPr/>
            </a:pPr>
            <a:endParaRPr lang="es-AR" sz="1600" dirty="0" smtClean="0"/>
          </a:p>
          <a:p>
            <a:pPr>
              <a:defRPr/>
            </a:pPr>
            <a:r>
              <a:rPr lang="es-AR" dirty="0" smtClean="0"/>
              <a:t>Los estudios sobre series de casos quirúrgicos en OIM muestran una mortalidad a los 30 días del 25% (9–40), una morbilidad posquirúrgica del 50% (9–90), una tasa de </a:t>
            </a:r>
            <a:r>
              <a:rPr lang="es-AR" dirty="0" err="1" smtClean="0"/>
              <a:t>reobstrucción</a:t>
            </a:r>
            <a:r>
              <a:rPr lang="es-AR" dirty="0" smtClean="0"/>
              <a:t> del 48% (39–57) y una mediana de supervivencia de 7meses (2–12). </a:t>
            </a:r>
          </a:p>
          <a:p>
            <a:pPr>
              <a:buFont typeface="Arial" panose="020B0604020202020204" pitchFamily="34" charset="0"/>
              <a:buNone/>
              <a:defRPr/>
            </a:pPr>
            <a:endParaRPr lang="es-AR" sz="1600" dirty="0" smtClean="0"/>
          </a:p>
          <a:p>
            <a:pPr>
              <a:defRPr/>
            </a:pPr>
            <a:r>
              <a:rPr lang="es-AR" dirty="0" smtClean="0"/>
              <a:t>La edad avanzada, la desnutrición y el deterioro del estado general se consideran factores de mal pronóstico incluso en aquellos casos en los que la cirugía puede ser técnicamente posible </a:t>
            </a:r>
          </a:p>
        </p:txBody>
      </p:sp>
      <p:pic>
        <p:nvPicPr>
          <p:cNvPr id="5"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95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blinds(horizontal)">
                                      <p:cBhvr>
                                        <p:cTn id="7" dur="500"/>
                                        <p:tgtEl>
                                          <p:spTgt spid="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4" end="4"/>
                                            </p:txEl>
                                          </p:spTgt>
                                        </p:tgtEl>
                                        <p:attrNameLst>
                                          <p:attrName>style.visibility</p:attrName>
                                        </p:attrNameLst>
                                      </p:cBhvr>
                                      <p:to>
                                        <p:strVal val="visible"/>
                                      </p:to>
                                    </p:set>
                                    <p:animEffect transition="in" filter="blinds(horizontal)">
                                      <p:cBhvr>
                                        <p:cTn id="12" dur="500"/>
                                        <p:tgtEl>
                                          <p:spTgt spid="4">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animEffect transition="in" filter="blinds(horizontal)">
                                      <p:cBhvr>
                                        <p:cTn id="17"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3">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4" name="1 Título"/>
          <p:cNvSpPr txBox="1">
            <a:spLocks/>
          </p:cNvSpPr>
          <p:nvPr/>
        </p:nvSpPr>
        <p:spPr>
          <a:xfrm>
            <a:off x="1043608" y="749779"/>
            <a:ext cx="8229600" cy="77787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AR" sz="2800" dirty="0" smtClean="0"/>
              <a:t>Tratamiento médico previo a la cirugía de la OMI</a:t>
            </a:r>
          </a:p>
        </p:txBody>
      </p:sp>
      <p:sp>
        <p:nvSpPr>
          <p:cNvPr id="5" name="4 CuadroTexto"/>
          <p:cNvSpPr txBox="1"/>
          <p:nvPr/>
        </p:nvSpPr>
        <p:spPr>
          <a:xfrm>
            <a:off x="611560" y="1772816"/>
            <a:ext cx="2880320" cy="1077218"/>
          </a:xfrm>
          <a:prstGeom prst="rect">
            <a:avLst/>
          </a:prstGeom>
          <a:noFill/>
        </p:spPr>
        <p:txBody>
          <a:bodyPr wrap="square" rtlCol="0">
            <a:spAutoFit/>
          </a:bodyPr>
          <a:lstStyle/>
          <a:p>
            <a:r>
              <a:rPr lang="es-ES" sz="3200" dirty="0" smtClean="0"/>
              <a:t>Aspiración nasogástrica</a:t>
            </a:r>
            <a:endParaRPr lang="es-ES" sz="3200" dirty="0"/>
          </a:p>
        </p:txBody>
      </p:sp>
      <p:cxnSp>
        <p:nvCxnSpPr>
          <p:cNvPr id="7" name="6 Conector recto de flecha"/>
          <p:cNvCxnSpPr/>
          <p:nvPr/>
        </p:nvCxnSpPr>
        <p:spPr>
          <a:xfrm>
            <a:off x="3347864" y="2321340"/>
            <a:ext cx="1512168" cy="0"/>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
        <p:nvSpPr>
          <p:cNvPr id="8" name="7 CuadroTexto"/>
          <p:cNvSpPr txBox="1"/>
          <p:nvPr/>
        </p:nvSpPr>
        <p:spPr>
          <a:xfrm>
            <a:off x="5436096" y="1772816"/>
            <a:ext cx="3240360" cy="1077218"/>
          </a:xfrm>
          <a:prstGeom prst="rect">
            <a:avLst/>
          </a:prstGeom>
          <a:noFill/>
        </p:spPr>
        <p:txBody>
          <a:bodyPr wrap="square" rtlCol="0">
            <a:spAutoFit/>
          </a:bodyPr>
          <a:lstStyle/>
          <a:p>
            <a:r>
              <a:rPr lang="es-ES" sz="3200" dirty="0" smtClean="0"/>
              <a:t>Reduce la presión </a:t>
            </a:r>
            <a:r>
              <a:rPr lang="es-ES" sz="3200" dirty="0" err="1" smtClean="0"/>
              <a:t>endoluminal</a:t>
            </a:r>
            <a:endParaRPr lang="es-ES" sz="3200" dirty="0"/>
          </a:p>
        </p:txBody>
      </p:sp>
      <p:sp>
        <p:nvSpPr>
          <p:cNvPr id="9" name="8 CuadroTexto"/>
          <p:cNvSpPr txBox="1"/>
          <p:nvPr/>
        </p:nvSpPr>
        <p:spPr>
          <a:xfrm>
            <a:off x="726727" y="3212975"/>
            <a:ext cx="7344816" cy="461665"/>
          </a:xfrm>
          <a:prstGeom prst="rect">
            <a:avLst/>
          </a:prstGeom>
          <a:noFill/>
        </p:spPr>
        <p:txBody>
          <a:bodyPr wrap="square" rtlCol="0">
            <a:spAutoFit/>
          </a:bodyPr>
          <a:lstStyle/>
          <a:p>
            <a:r>
              <a:rPr lang="es-ES" sz="2400" dirty="0" smtClean="0"/>
              <a:t>Resolución espontánea 30%, tiempo medio 8 días</a:t>
            </a:r>
            <a:endParaRPr lang="es-ES" sz="2400" dirty="0"/>
          </a:p>
        </p:txBody>
      </p:sp>
      <p:sp>
        <p:nvSpPr>
          <p:cNvPr id="10" name="9 CuadroTexto"/>
          <p:cNvSpPr txBox="1"/>
          <p:nvPr/>
        </p:nvSpPr>
        <p:spPr>
          <a:xfrm>
            <a:off x="755576" y="4221088"/>
            <a:ext cx="6480720" cy="1938992"/>
          </a:xfrm>
          <a:prstGeom prst="rect">
            <a:avLst/>
          </a:prstGeom>
          <a:noFill/>
        </p:spPr>
        <p:txBody>
          <a:bodyPr wrap="square" rtlCol="0">
            <a:spAutoFit/>
          </a:bodyPr>
          <a:lstStyle/>
          <a:p>
            <a:r>
              <a:rPr lang="es-ES" sz="2400" dirty="0" smtClean="0"/>
              <a:t>Efectos secundarios: Esofagitis</a:t>
            </a:r>
          </a:p>
          <a:p>
            <a:r>
              <a:rPr lang="es-ES" sz="2400" dirty="0" smtClean="0"/>
              <a:t>                                      Reflujo gastroesofágico</a:t>
            </a:r>
          </a:p>
          <a:p>
            <a:r>
              <a:rPr lang="es-ES" sz="2400" dirty="0" smtClean="0"/>
              <a:t>                                      Erosiones nasales </a:t>
            </a:r>
          </a:p>
          <a:p>
            <a:r>
              <a:rPr lang="es-ES" sz="2400" dirty="0" smtClean="0"/>
              <a:t>                                      </a:t>
            </a:r>
            <a:r>
              <a:rPr lang="es-ES" sz="2400" dirty="0" err="1" smtClean="0"/>
              <a:t>Broncoaspiración</a:t>
            </a:r>
            <a:endParaRPr lang="es-ES" sz="2400" dirty="0" smtClean="0"/>
          </a:p>
          <a:p>
            <a:r>
              <a:rPr lang="es-ES" sz="2400" dirty="0" smtClean="0"/>
              <a:t>                                      Incomodidad</a:t>
            </a:r>
            <a:endParaRPr lang="es-ES" sz="2400" dirty="0"/>
          </a:p>
        </p:txBody>
      </p:sp>
      <p:pic>
        <p:nvPicPr>
          <p:cNvPr id="11" name="Picture 16" descr="isologotipo hospita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618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pic>
        <p:nvPicPr>
          <p:cNvPr id="3"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a:spLocks/>
          </p:cNvSpPr>
          <p:nvPr/>
        </p:nvSpPr>
        <p:spPr bwMode="auto">
          <a:xfrm>
            <a:off x="539750" y="1916113"/>
            <a:ext cx="8229600" cy="254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Clr>
                <a:schemeClr val="bg2"/>
              </a:buClr>
              <a:buSzPct val="75000"/>
              <a:buFont typeface="Wingdings" pitchFamily="2" charset="2"/>
              <a:buChar char="n"/>
            </a:pPr>
            <a:r>
              <a:rPr lang="es-AR" sz="3200" dirty="0">
                <a:effectLst>
                  <a:outerShdw blurRad="38100" dist="38100" dir="2700000" algn="tl">
                    <a:srgbClr val="C0C0C0"/>
                  </a:outerShdw>
                </a:effectLst>
              </a:rPr>
              <a:t>Inicia quimioterapia paliativa con FOLFOX + </a:t>
            </a:r>
            <a:r>
              <a:rPr lang="es-AR" sz="3200" dirty="0" err="1">
                <a:effectLst>
                  <a:outerShdw blurRad="38100" dist="38100" dir="2700000" algn="tl">
                    <a:srgbClr val="C0C0C0"/>
                  </a:outerShdw>
                </a:effectLst>
              </a:rPr>
              <a:t>bevacizumab</a:t>
            </a:r>
            <a:endParaRPr lang="es-AR" sz="3200" dirty="0">
              <a:effectLst>
                <a:outerShdw blurRad="38100" dist="38100" dir="2700000" algn="tl">
                  <a:srgbClr val="C0C0C0"/>
                </a:outerShdw>
              </a:effectLst>
            </a:endParaRPr>
          </a:p>
          <a:p>
            <a:pPr marL="342900" indent="-342900">
              <a:spcBef>
                <a:spcPct val="20000"/>
              </a:spcBef>
              <a:buClr>
                <a:schemeClr val="bg2"/>
              </a:buClr>
              <a:buSzPct val="75000"/>
              <a:buFont typeface="Wingdings" pitchFamily="2" charset="2"/>
              <a:buChar char="n"/>
            </a:pPr>
            <a:endParaRPr lang="es-AR" sz="3200" dirty="0">
              <a:effectLst>
                <a:outerShdw blurRad="38100" dist="38100" dir="2700000" algn="tl">
                  <a:srgbClr val="C0C0C0"/>
                </a:outerShdw>
              </a:effectLst>
            </a:endParaRPr>
          </a:p>
          <a:p>
            <a:pPr marL="342900" indent="-342900">
              <a:spcBef>
                <a:spcPct val="20000"/>
              </a:spcBef>
              <a:buClr>
                <a:schemeClr val="bg2"/>
              </a:buClr>
              <a:buSzPct val="75000"/>
              <a:buFont typeface="Wingdings" pitchFamily="2" charset="2"/>
              <a:buChar char="n"/>
            </a:pPr>
            <a:r>
              <a:rPr lang="es-AR" sz="3200" dirty="0">
                <a:effectLst>
                  <a:outerShdw blurRad="38100" dist="38100" dir="2700000" algn="tl">
                    <a:srgbClr val="C0C0C0"/>
                  </a:outerShdw>
                </a:effectLst>
              </a:rPr>
              <a:t>Consulta con Cuidados Paliativos</a:t>
            </a:r>
          </a:p>
        </p:txBody>
      </p:sp>
    </p:spTree>
    <p:extLst>
      <p:ext uri="{BB962C8B-B14F-4D97-AF65-F5344CB8AC3E}">
        <p14:creationId xmlns:p14="http://schemas.microsoft.com/office/powerpoint/2010/main" val="10853919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Text Box 6"/>
          <p:cNvSpPr txBox="1">
            <a:spLocks noChangeArrowheads="1"/>
          </p:cNvSpPr>
          <p:nvPr/>
        </p:nvSpPr>
        <p:spPr bwMode="auto">
          <a:xfrm>
            <a:off x="755650" y="908050"/>
            <a:ext cx="727233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AR" sz="3200" b="1" i="1"/>
              <a:t>Manejo Quirúrgico</a:t>
            </a:r>
            <a:endParaRPr lang="es-ES" sz="3200" b="1" i="1"/>
          </a:p>
        </p:txBody>
      </p:sp>
      <p:sp>
        <p:nvSpPr>
          <p:cNvPr id="4" name="Text Box 7"/>
          <p:cNvSpPr txBox="1">
            <a:spLocks noChangeArrowheads="1"/>
          </p:cNvSpPr>
          <p:nvPr/>
        </p:nvSpPr>
        <p:spPr bwMode="auto">
          <a:xfrm>
            <a:off x="827088" y="1773238"/>
            <a:ext cx="7848600" cy="3509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AR" sz="2800" dirty="0"/>
              <a:t>No hay clara evidencia ni consenso en el manejo quirúrgico de pacientes con cáncer avanzado.</a:t>
            </a:r>
          </a:p>
          <a:p>
            <a:pPr>
              <a:spcBef>
                <a:spcPct val="50000"/>
              </a:spcBef>
            </a:pPr>
            <a:r>
              <a:rPr lang="es-AR" sz="2800" dirty="0"/>
              <a:t>La cirugía sólo puede beneficiar a pacientes seleccionados con obstrucción mecánica y no es una práctica de rutina.</a:t>
            </a:r>
          </a:p>
          <a:p>
            <a:pPr>
              <a:spcBef>
                <a:spcPct val="50000"/>
              </a:spcBef>
            </a:pPr>
            <a:r>
              <a:rPr lang="es-AR" sz="2800" b="1" i="1" dirty="0"/>
              <a:t>Nivel de evidencia 1</a:t>
            </a:r>
            <a:endParaRPr lang="es-ES" sz="2800" b="1" i="1" dirty="0"/>
          </a:p>
        </p:txBody>
      </p:sp>
      <p:sp>
        <p:nvSpPr>
          <p:cNvPr id="5" name="Text Box 8"/>
          <p:cNvSpPr txBox="1">
            <a:spLocks noChangeArrowheads="1"/>
          </p:cNvSpPr>
          <p:nvPr/>
        </p:nvSpPr>
        <p:spPr bwMode="auto">
          <a:xfrm>
            <a:off x="539750" y="5373688"/>
            <a:ext cx="8208963"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AR">
                <a:solidFill>
                  <a:schemeClr val="tx2"/>
                </a:solidFill>
              </a:rPr>
              <a:t>Feuer DJ, Broadley KE.</a:t>
            </a:r>
            <a:r>
              <a:rPr lang="es-AR"/>
              <a:t> Surgery for the resolution of symptoms in malignant bowel obstruction in advanced gyneacological and gastrointestinal cancer (Cochrane Review) In: The Cochrane Library, Issue 1; 2003. Oxford Update Software</a:t>
            </a:r>
            <a:endParaRPr lang="es-ES"/>
          </a:p>
        </p:txBody>
      </p:sp>
      <p:pic>
        <p:nvPicPr>
          <p:cNvPr id="6"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37316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Text Box 5"/>
          <p:cNvSpPr txBox="1">
            <a:spLocks noChangeArrowheads="1"/>
          </p:cNvSpPr>
          <p:nvPr/>
        </p:nvSpPr>
        <p:spPr bwMode="auto">
          <a:xfrm>
            <a:off x="1475656" y="431453"/>
            <a:ext cx="6624736"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AR" sz="3000" b="1" i="1" dirty="0"/>
              <a:t>Contraindicaciones quirúrgicas (I)</a:t>
            </a:r>
            <a:endParaRPr lang="es-ES" sz="3000" b="1" i="1" dirty="0"/>
          </a:p>
        </p:txBody>
      </p:sp>
      <p:sp>
        <p:nvSpPr>
          <p:cNvPr id="4" name="Text Box 6"/>
          <p:cNvSpPr txBox="1">
            <a:spLocks noChangeArrowheads="1"/>
          </p:cNvSpPr>
          <p:nvPr/>
        </p:nvSpPr>
        <p:spPr bwMode="auto">
          <a:xfrm>
            <a:off x="611188" y="1341438"/>
            <a:ext cx="8328948" cy="4616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spcBef>
                <a:spcPct val="50000"/>
              </a:spcBef>
              <a:buFont typeface="Wingdings" pitchFamily="2" charset="2"/>
              <a:buChar char="ü"/>
            </a:pPr>
            <a:r>
              <a:rPr lang="es-AR" sz="2800" dirty="0" smtClean="0"/>
              <a:t>Previa </a:t>
            </a:r>
            <a:r>
              <a:rPr lang="es-AR" sz="2800" dirty="0"/>
              <a:t>cirugía abdominal que demostró cáncer </a:t>
            </a:r>
            <a:r>
              <a:rPr lang="es-AR" sz="2800" dirty="0" err="1"/>
              <a:t>metastásico</a:t>
            </a:r>
            <a:r>
              <a:rPr lang="es-AR" sz="2800" dirty="0"/>
              <a:t> difuso</a:t>
            </a:r>
          </a:p>
          <a:p>
            <a:pPr marL="342900" indent="-342900">
              <a:spcBef>
                <a:spcPct val="50000"/>
              </a:spcBef>
              <a:buFont typeface="Wingdings" pitchFamily="2" charset="2"/>
              <a:buChar char="ü"/>
            </a:pPr>
            <a:r>
              <a:rPr lang="es-AR" sz="2800" dirty="0" err="1" smtClean="0"/>
              <a:t>Carcinomatosis</a:t>
            </a:r>
            <a:r>
              <a:rPr lang="es-AR" sz="2800" dirty="0" smtClean="0"/>
              <a:t> </a:t>
            </a:r>
            <a:r>
              <a:rPr lang="es-AR" sz="2800" dirty="0"/>
              <a:t>peritoneal demostrada radiológicamente con un estudio de contraste que revele severo problema de motilidad</a:t>
            </a:r>
          </a:p>
          <a:p>
            <a:pPr marL="342900" indent="-342900">
              <a:spcBef>
                <a:spcPct val="50000"/>
              </a:spcBef>
              <a:buFont typeface="Wingdings" pitchFamily="2" charset="2"/>
              <a:buChar char="ü"/>
            </a:pPr>
            <a:r>
              <a:rPr lang="es-AR" sz="2800" dirty="0"/>
              <a:t>Masa difusas palpables </a:t>
            </a:r>
            <a:r>
              <a:rPr lang="es-AR" sz="2800" dirty="0" err="1"/>
              <a:t>intraabdominales</a:t>
            </a:r>
            <a:r>
              <a:rPr lang="es-AR" sz="2800" dirty="0"/>
              <a:t> (exclusión de </a:t>
            </a:r>
            <a:r>
              <a:rPr lang="es-AR" sz="2800" dirty="0" err="1"/>
              <a:t>fecaloma</a:t>
            </a:r>
            <a:r>
              <a:rPr lang="es-AR" sz="2800" dirty="0"/>
              <a:t>)</a:t>
            </a:r>
          </a:p>
          <a:p>
            <a:pPr marL="342900" indent="-342900">
              <a:spcBef>
                <a:spcPct val="50000"/>
              </a:spcBef>
              <a:buFont typeface="Wingdings" pitchFamily="2" charset="2"/>
              <a:buChar char="ü"/>
            </a:pPr>
            <a:r>
              <a:rPr lang="es-AR" sz="2800" dirty="0"/>
              <a:t>Masiva ascitis que </a:t>
            </a:r>
            <a:r>
              <a:rPr lang="es-AR" sz="2800" dirty="0" err="1"/>
              <a:t>rapidamente</a:t>
            </a:r>
            <a:r>
              <a:rPr lang="es-AR" sz="2800" dirty="0"/>
              <a:t> recurre después del drenaje</a:t>
            </a:r>
            <a:endParaRPr lang="es-ES" sz="2800" i="1" dirty="0"/>
          </a:p>
        </p:txBody>
      </p:sp>
      <p:pic>
        <p:nvPicPr>
          <p:cNvPr id="5"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6502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4" name="Text Box 4"/>
          <p:cNvSpPr txBox="1">
            <a:spLocks noChangeArrowheads="1"/>
          </p:cNvSpPr>
          <p:nvPr/>
        </p:nvSpPr>
        <p:spPr bwMode="auto">
          <a:xfrm>
            <a:off x="684212" y="1773238"/>
            <a:ext cx="7992243"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spcBef>
                <a:spcPct val="50000"/>
              </a:spcBef>
              <a:buFont typeface="Wingdings" pitchFamily="2" charset="2"/>
              <a:buChar char="ü"/>
            </a:pPr>
            <a:r>
              <a:rPr lang="es-AR" sz="2800" dirty="0"/>
              <a:t>Pobre </a:t>
            </a:r>
            <a:r>
              <a:rPr lang="es-AR" sz="2800" dirty="0" err="1"/>
              <a:t>performnance</a:t>
            </a:r>
            <a:r>
              <a:rPr lang="es-AR" sz="2800" dirty="0"/>
              <a:t> status</a:t>
            </a:r>
          </a:p>
          <a:p>
            <a:pPr marL="342900" indent="-342900">
              <a:spcBef>
                <a:spcPct val="50000"/>
              </a:spcBef>
              <a:buFont typeface="Wingdings" pitchFamily="2" charset="2"/>
              <a:buChar char="ü"/>
            </a:pPr>
            <a:r>
              <a:rPr lang="es-AR" sz="2800" dirty="0"/>
              <a:t>Pobre estado nutricional (ej.; bajo peso / caquexia / hipoalbuminemia / bajo conteo de leucocitos)</a:t>
            </a:r>
          </a:p>
          <a:p>
            <a:pPr marL="342900" indent="-342900">
              <a:spcBef>
                <a:spcPct val="50000"/>
              </a:spcBef>
              <a:buFont typeface="Wingdings" pitchFamily="2" charset="2"/>
              <a:buChar char="ü"/>
            </a:pPr>
            <a:r>
              <a:rPr lang="es-AR" sz="2800" dirty="0"/>
              <a:t>Severa caquexia</a:t>
            </a:r>
          </a:p>
          <a:p>
            <a:pPr marL="342900" indent="-342900">
              <a:spcBef>
                <a:spcPct val="50000"/>
              </a:spcBef>
              <a:buFont typeface="Wingdings" pitchFamily="2" charset="2"/>
              <a:buChar char="ü"/>
            </a:pPr>
            <a:r>
              <a:rPr lang="es-AR" sz="2800" dirty="0" smtClean="0"/>
              <a:t>Previa </a:t>
            </a:r>
            <a:r>
              <a:rPr lang="es-AR" sz="2800" dirty="0"/>
              <a:t>radioterapia de abdomen o </a:t>
            </a:r>
            <a:r>
              <a:rPr lang="es-AR" sz="2800" dirty="0" smtClean="0"/>
              <a:t>pelvis</a:t>
            </a:r>
          </a:p>
          <a:p>
            <a:pPr marL="342900" indent="-342900">
              <a:spcBef>
                <a:spcPct val="50000"/>
              </a:spcBef>
              <a:buFont typeface="Wingdings" pitchFamily="2" charset="2"/>
              <a:buChar char="ü"/>
            </a:pPr>
            <a:r>
              <a:rPr lang="es-AR" sz="2800" dirty="0"/>
              <a:t>Rechazo del </a:t>
            </a:r>
            <a:r>
              <a:rPr lang="es-AR" sz="2800" dirty="0" smtClean="0"/>
              <a:t>paciente</a:t>
            </a:r>
            <a:endParaRPr lang="es-AR" sz="2800" dirty="0"/>
          </a:p>
        </p:txBody>
      </p:sp>
      <p:pic>
        <p:nvPicPr>
          <p:cNvPr id="5"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5"/>
          <p:cNvSpPr txBox="1">
            <a:spLocks noChangeArrowheads="1"/>
          </p:cNvSpPr>
          <p:nvPr/>
        </p:nvSpPr>
        <p:spPr bwMode="auto">
          <a:xfrm>
            <a:off x="1475656" y="431453"/>
            <a:ext cx="6624736"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AR" sz="3000" b="1" i="1" dirty="0"/>
              <a:t>Contraindicaciones quirúrgicas (</a:t>
            </a:r>
            <a:r>
              <a:rPr lang="es-AR" sz="3000" b="1" i="1" dirty="0" smtClean="0"/>
              <a:t>II)</a:t>
            </a:r>
            <a:endParaRPr lang="es-ES" sz="3000" b="1" i="1" dirty="0"/>
          </a:p>
        </p:txBody>
      </p:sp>
    </p:spTree>
    <p:extLst>
      <p:ext uri="{BB962C8B-B14F-4D97-AF65-F5344CB8AC3E}">
        <p14:creationId xmlns:p14="http://schemas.microsoft.com/office/powerpoint/2010/main" val="416670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3">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1 Título"/>
          <p:cNvSpPr txBox="1">
            <a:spLocks/>
          </p:cNvSpPr>
          <p:nvPr/>
        </p:nvSpPr>
        <p:spPr>
          <a:xfrm>
            <a:off x="457200" y="989856"/>
            <a:ext cx="8229600" cy="1143000"/>
          </a:xfrm>
          <a:prstGeom prst="rect">
            <a:avLst/>
          </a:prstGeom>
        </p:spPr>
        <p:txBody>
          <a:bodyPr rtlCol="0">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s-AR" dirty="0" smtClean="0"/>
              <a:t>Gastrostomía percutánea endoscópica para aspiración </a:t>
            </a:r>
          </a:p>
        </p:txBody>
      </p:sp>
      <p:sp>
        <p:nvSpPr>
          <p:cNvPr id="5" name="4 CuadroTexto"/>
          <p:cNvSpPr txBox="1"/>
          <p:nvPr/>
        </p:nvSpPr>
        <p:spPr>
          <a:xfrm>
            <a:off x="971600" y="2561263"/>
            <a:ext cx="7416824" cy="1815882"/>
          </a:xfrm>
          <a:prstGeom prst="rect">
            <a:avLst/>
          </a:prstGeom>
          <a:noFill/>
        </p:spPr>
        <p:txBody>
          <a:bodyPr wrap="square" rtlCol="0">
            <a:spAutoFit/>
          </a:bodyPr>
          <a:lstStyle/>
          <a:p>
            <a:r>
              <a:rPr lang="es-AR" sz="2800" dirty="0" smtClean="0">
                <a:latin typeface="Calibri" pitchFamily="34" charset="0"/>
              </a:rPr>
              <a:t>Alternativa </a:t>
            </a:r>
            <a:r>
              <a:rPr lang="es-AR" sz="2800" dirty="0">
                <a:latin typeface="Calibri" pitchFamily="34" charset="0"/>
              </a:rPr>
              <a:t>altamente eficaz y segura en enfermos no tributarios de cirugía y en los que el control de sus síntomas no sea posible sin mantener una aspiración </a:t>
            </a:r>
            <a:r>
              <a:rPr lang="es-AR" sz="2800" dirty="0" smtClean="0">
                <a:latin typeface="Calibri" pitchFamily="34" charset="0"/>
              </a:rPr>
              <a:t>digestiva</a:t>
            </a:r>
            <a:endParaRPr lang="es-ES" sz="2800" dirty="0"/>
          </a:p>
        </p:txBody>
      </p:sp>
      <p:pic>
        <p:nvPicPr>
          <p:cNvPr id="6" name="Picture 16" descr="isologotipo hospita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872850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3">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1 Título"/>
          <p:cNvSpPr txBox="1">
            <a:spLocks/>
          </p:cNvSpPr>
          <p:nvPr/>
        </p:nvSpPr>
        <p:spPr>
          <a:xfrm>
            <a:off x="961256" y="561876"/>
            <a:ext cx="7355160" cy="8509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AR" sz="3600" dirty="0" smtClean="0"/>
              <a:t>Nutrición parenteral (NPT) en la OIM</a:t>
            </a:r>
            <a:r>
              <a:rPr lang="es-AR" dirty="0" smtClean="0"/>
              <a:t> </a:t>
            </a:r>
          </a:p>
        </p:txBody>
      </p:sp>
      <p:sp>
        <p:nvSpPr>
          <p:cNvPr id="5" name="4 CuadroTexto"/>
          <p:cNvSpPr txBox="1"/>
          <p:nvPr/>
        </p:nvSpPr>
        <p:spPr>
          <a:xfrm>
            <a:off x="468313" y="1910368"/>
            <a:ext cx="8207375" cy="1569660"/>
          </a:xfrm>
          <a:prstGeom prst="rect">
            <a:avLst/>
          </a:prstGeom>
          <a:noFill/>
        </p:spPr>
        <p:txBody>
          <a:bodyPr wrap="square" rtlCol="0">
            <a:spAutoFit/>
          </a:bodyPr>
          <a:lstStyle/>
          <a:p>
            <a:r>
              <a:rPr lang="es-AR" sz="3200" i="1" dirty="0">
                <a:latin typeface="Calibri" pitchFamily="34" charset="0"/>
              </a:rPr>
              <a:t>Objetivo: </a:t>
            </a:r>
            <a:r>
              <a:rPr lang="es-AR" sz="3200" dirty="0">
                <a:latin typeface="Calibri" pitchFamily="34" charset="0"/>
              </a:rPr>
              <a:t>Recuperación del estado nutricional en aquellos enfermos que sean candidatos a cirugía. </a:t>
            </a:r>
          </a:p>
        </p:txBody>
      </p:sp>
      <p:sp>
        <p:nvSpPr>
          <p:cNvPr id="6" name="5 CuadroTexto"/>
          <p:cNvSpPr txBox="1"/>
          <p:nvPr/>
        </p:nvSpPr>
        <p:spPr>
          <a:xfrm>
            <a:off x="683186" y="3933056"/>
            <a:ext cx="7777628" cy="1938992"/>
          </a:xfrm>
          <a:prstGeom prst="rect">
            <a:avLst/>
          </a:prstGeom>
          <a:noFill/>
        </p:spPr>
        <p:txBody>
          <a:bodyPr wrap="square" rtlCol="0">
            <a:spAutoFit/>
          </a:bodyPr>
          <a:lstStyle/>
          <a:p>
            <a:r>
              <a:rPr lang="es-AR" sz="2400" dirty="0" smtClean="0">
                <a:latin typeface="Calibri" pitchFamily="34" charset="0"/>
              </a:rPr>
              <a:t>Se recomienda en pacientes con </a:t>
            </a:r>
            <a:r>
              <a:rPr lang="es-AR" sz="2400" dirty="0">
                <a:latin typeface="Calibri" pitchFamily="34" charset="0"/>
              </a:rPr>
              <a:t>un estado general previo a la OIM conservado, sin síntomas o complicaciones </a:t>
            </a:r>
            <a:r>
              <a:rPr lang="es-AR" sz="2400" dirty="0" err="1">
                <a:latin typeface="Calibri" pitchFamily="34" charset="0"/>
              </a:rPr>
              <a:t>extraabdominales</a:t>
            </a:r>
            <a:r>
              <a:rPr lang="es-AR" sz="2400" dirty="0">
                <a:latin typeface="Calibri" pitchFamily="34" charset="0"/>
              </a:rPr>
              <a:t> por la extensión de la neoplasia, con tumores de crecimiento lento y expectativas razonables de supervivencia superiores a los 3 meses. </a:t>
            </a:r>
          </a:p>
        </p:txBody>
      </p:sp>
      <p:pic>
        <p:nvPicPr>
          <p:cNvPr id="7" name="Picture 16" descr="isologotipo hospita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6692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4" name="1 Título"/>
          <p:cNvSpPr txBox="1">
            <a:spLocks/>
          </p:cNvSpPr>
          <p:nvPr/>
        </p:nvSpPr>
        <p:spPr>
          <a:xfrm>
            <a:off x="457200" y="2636912"/>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AR" dirty="0" smtClean="0"/>
              <a:t>Tratamiento </a:t>
            </a:r>
            <a:r>
              <a:rPr lang="es-AR" dirty="0" smtClean="0"/>
              <a:t>farmacológico sintomático</a:t>
            </a:r>
            <a:endParaRPr lang="es-AR" dirty="0" smtClean="0"/>
          </a:p>
        </p:txBody>
      </p:sp>
      <p:pic>
        <p:nvPicPr>
          <p:cNvPr id="5"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372165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Text Box 4"/>
          <p:cNvSpPr txBox="1">
            <a:spLocks noChangeArrowheads="1"/>
          </p:cNvSpPr>
          <p:nvPr/>
        </p:nvSpPr>
        <p:spPr bwMode="auto">
          <a:xfrm>
            <a:off x="539750" y="836613"/>
            <a:ext cx="756126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AR" sz="3200" b="1" i="1" dirty="0"/>
              <a:t>Control de Síntomas</a:t>
            </a:r>
            <a:endParaRPr lang="es-ES" sz="3200" b="1" i="1" dirty="0"/>
          </a:p>
        </p:txBody>
      </p:sp>
      <p:sp>
        <p:nvSpPr>
          <p:cNvPr id="4" name="Text Box 6"/>
          <p:cNvSpPr txBox="1">
            <a:spLocks noChangeArrowheads="1"/>
          </p:cNvSpPr>
          <p:nvPr/>
        </p:nvSpPr>
        <p:spPr bwMode="auto">
          <a:xfrm>
            <a:off x="539750" y="1916113"/>
            <a:ext cx="8356177" cy="3354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buClr>
                <a:schemeClr val="bg2"/>
              </a:buClr>
              <a:buSzPct val="120000"/>
              <a:buFont typeface="Wingdings" pitchFamily="2" charset="2"/>
              <a:buChar char="§"/>
            </a:pPr>
            <a:r>
              <a:rPr lang="es-AR" sz="3200" dirty="0"/>
              <a:t> Los síntomas de la obstrucción intestinal  pueden controlarse farmacológicamente</a:t>
            </a:r>
          </a:p>
          <a:p>
            <a:pPr>
              <a:spcBef>
                <a:spcPct val="50000"/>
              </a:spcBef>
              <a:buClr>
                <a:schemeClr val="bg2"/>
              </a:buClr>
              <a:buSzPct val="120000"/>
              <a:buFont typeface="Wingdings" pitchFamily="2" charset="2"/>
              <a:buChar char="§"/>
            </a:pPr>
            <a:r>
              <a:rPr lang="es-AR" sz="2800" dirty="0"/>
              <a:t> Habitualmente la aparición es lenta con agravamiento progresivo de los síntomas</a:t>
            </a:r>
          </a:p>
          <a:p>
            <a:endParaRPr lang="es-AR" sz="3200" i="1" dirty="0"/>
          </a:p>
          <a:p>
            <a:pPr>
              <a:spcBef>
                <a:spcPct val="50000"/>
              </a:spcBef>
            </a:pPr>
            <a:r>
              <a:rPr lang="es-AR" sz="3200" b="1" i="1" dirty="0"/>
              <a:t>Nivel de Evidencia 2</a:t>
            </a:r>
            <a:endParaRPr lang="es-ES" sz="3200" b="1" i="1" dirty="0"/>
          </a:p>
        </p:txBody>
      </p:sp>
      <p:sp>
        <p:nvSpPr>
          <p:cNvPr id="5" name="Text Box 7"/>
          <p:cNvSpPr txBox="1">
            <a:spLocks noChangeArrowheads="1"/>
          </p:cNvSpPr>
          <p:nvPr/>
        </p:nvSpPr>
        <p:spPr bwMode="auto">
          <a:xfrm>
            <a:off x="543768" y="5583524"/>
            <a:ext cx="8352159"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AR" dirty="0"/>
              <a:t>Medical </a:t>
            </a:r>
            <a:r>
              <a:rPr lang="es-AR" dirty="0" err="1"/>
              <a:t>management</a:t>
            </a:r>
            <a:r>
              <a:rPr lang="es-AR" dirty="0"/>
              <a:t> of intestinal </a:t>
            </a:r>
            <a:r>
              <a:rPr lang="es-AR" dirty="0" err="1"/>
              <a:t>obstruction</a:t>
            </a:r>
            <a:r>
              <a:rPr lang="es-AR" dirty="0"/>
              <a:t> in </a:t>
            </a:r>
            <a:r>
              <a:rPr lang="es-AR" dirty="0" err="1"/>
              <a:t>advanced</a:t>
            </a:r>
            <a:r>
              <a:rPr lang="es-AR" dirty="0"/>
              <a:t>, </a:t>
            </a:r>
            <a:r>
              <a:rPr lang="es-AR" dirty="0" err="1"/>
              <a:t>unresectable</a:t>
            </a:r>
            <a:r>
              <a:rPr lang="es-AR" dirty="0"/>
              <a:t>, </a:t>
            </a:r>
            <a:r>
              <a:rPr lang="es-AR" dirty="0" err="1"/>
              <a:t>recurrent</a:t>
            </a:r>
            <a:r>
              <a:rPr lang="es-AR" dirty="0"/>
              <a:t> </a:t>
            </a:r>
            <a:r>
              <a:rPr lang="es-AR" dirty="0" err="1"/>
              <a:t>colorectal</a:t>
            </a:r>
            <a:r>
              <a:rPr lang="es-AR" dirty="0"/>
              <a:t> </a:t>
            </a:r>
            <a:r>
              <a:rPr lang="es-AR" dirty="0" err="1"/>
              <a:t>cancer</a:t>
            </a:r>
            <a:r>
              <a:rPr lang="es-AR" dirty="0"/>
              <a:t>. </a:t>
            </a:r>
            <a:r>
              <a:rPr lang="es-AR" dirty="0" err="1"/>
              <a:t>Baines,M</a:t>
            </a:r>
            <a:r>
              <a:rPr lang="es-AR" dirty="0"/>
              <a:t>; </a:t>
            </a:r>
            <a:r>
              <a:rPr lang="es-AR" dirty="0" err="1"/>
              <a:t>Oliver,D;Carter;RDis</a:t>
            </a:r>
            <a:r>
              <a:rPr lang="es-AR" dirty="0"/>
              <a:t> Colon </a:t>
            </a:r>
            <a:r>
              <a:rPr lang="es-AR" dirty="0" err="1"/>
              <a:t>Rectum</a:t>
            </a:r>
            <a:r>
              <a:rPr lang="es-AR" dirty="0"/>
              <a:t> 1993;36(1)61-4 </a:t>
            </a:r>
          </a:p>
          <a:p>
            <a:pPr>
              <a:spcBef>
                <a:spcPct val="50000"/>
              </a:spcBef>
            </a:pPr>
            <a:endParaRPr lang="es-ES" dirty="0">
              <a:solidFill>
                <a:schemeClr val="tx2"/>
              </a:solidFill>
            </a:endParaRPr>
          </a:p>
        </p:txBody>
      </p:sp>
      <p:pic>
        <p:nvPicPr>
          <p:cNvPr id="6"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624206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Text Box 3"/>
          <p:cNvSpPr txBox="1">
            <a:spLocks noChangeArrowheads="1"/>
          </p:cNvSpPr>
          <p:nvPr/>
        </p:nvSpPr>
        <p:spPr bwMode="auto">
          <a:xfrm>
            <a:off x="827088" y="2852738"/>
            <a:ext cx="7704137"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3200" b="1" dirty="0">
                <a:cs typeface="Arial" charset="0"/>
              </a:rPr>
              <a:t>¿</a:t>
            </a:r>
            <a:r>
              <a:rPr lang="en-US" sz="3200" b="1" dirty="0" err="1">
                <a:cs typeface="Arial" charset="0"/>
              </a:rPr>
              <a:t>Qué</a:t>
            </a:r>
            <a:r>
              <a:rPr lang="en-US" sz="3200" b="1" dirty="0">
                <a:cs typeface="Arial" charset="0"/>
              </a:rPr>
              <a:t> </a:t>
            </a:r>
            <a:r>
              <a:rPr lang="en-US" sz="3200" b="1" dirty="0" err="1">
                <a:cs typeface="Arial" charset="0"/>
              </a:rPr>
              <a:t>fármacos</a:t>
            </a:r>
            <a:r>
              <a:rPr lang="en-US" sz="3200" b="1" dirty="0">
                <a:cs typeface="Arial" charset="0"/>
              </a:rPr>
              <a:t> </a:t>
            </a:r>
            <a:r>
              <a:rPr lang="en-US" sz="3200" b="1" dirty="0" err="1">
                <a:cs typeface="Arial" charset="0"/>
              </a:rPr>
              <a:t>indicaría</a:t>
            </a:r>
            <a:r>
              <a:rPr lang="en-US" sz="3200" b="1" dirty="0">
                <a:cs typeface="Arial" charset="0"/>
              </a:rPr>
              <a:t>?</a:t>
            </a:r>
          </a:p>
        </p:txBody>
      </p:sp>
      <p:pic>
        <p:nvPicPr>
          <p:cNvPr id="4"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73934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Rectangle 2"/>
          <p:cNvSpPr txBox="1">
            <a:spLocks noChangeArrowheads="1"/>
          </p:cNvSpPr>
          <p:nvPr/>
        </p:nvSpPr>
        <p:spPr>
          <a:xfrm>
            <a:off x="468313" y="1557338"/>
            <a:ext cx="8229600" cy="10795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800" smtClean="0"/>
              <a:t>El alivio de los síntomas incluye el uso aislado o combinado de:</a:t>
            </a:r>
            <a:r>
              <a:rPr lang="es-AR" sz="2800" i="1" smtClean="0"/>
              <a:t> </a:t>
            </a:r>
          </a:p>
          <a:p>
            <a:pPr lvl="1">
              <a:buFont typeface="Wingdings" pitchFamily="2" charset="2"/>
              <a:buNone/>
            </a:pPr>
            <a:endParaRPr lang="es-AR"/>
          </a:p>
        </p:txBody>
      </p:sp>
      <p:sp>
        <p:nvSpPr>
          <p:cNvPr id="4" name="Rectangle 3"/>
          <p:cNvSpPr>
            <a:spLocks noChangeArrowheads="1"/>
          </p:cNvSpPr>
          <p:nvPr/>
        </p:nvSpPr>
        <p:spPr bwMode="auto">
          <a:xfrm>
            <a:off x="468313" y="52292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s-AR" sz="1600" dirty="0" err="1"/>
              <a:t>Ripamonti</a:t>
            </a:r>
            <a:r>
              <a:rPr lang="es-AR" sz="1600" dirty="0"/>
              <a:t> C, </a:t>
            </a:r>
            <a:r>
              <a:rPr lang="es-AR" sz="1600" dirty="0" err="1"/>
              <a:t>Twycross</a:t>
            </a:r>
            <a:r>
              <a:rPr lang="es-AR" sz="1600" dirty="0"/>
              <a:t> R, </a:t>
            </a:r>
            <a:r>
              <a:rPr lang="es-AR" sz="1600" dirty="0" err="1"/>
              <a:t>Baines</a:t>
            </a:r>
            <a:r>
              <a:rPr lang="es-AR" sz="1600" dirty="0"/>
              <a:t> M, </a:t>
            </a:r>
            <a:r>
              <a:rPr lang="es-AR" sz="1600" dirty="0" err="1"/>
              <a:t>Bozzetti</a:t>
            </a:r>
            <a:r>
              <a:rPr lang="es-AR" sz="1600" dirty="0"/>
              <a:t> F, </a:t>
            </a:r>
            <a:r>
              <a:rPr lang="es-AR" sz="1600" dirty="0" err="1"/>
              <a:t>Capri</a:t>
            </a:r>
            <a:r>
              <a:rPr lang="es-AR" sz="1600" dirty="0"/>
              <a:t> S, De </a:t>
            </a:r>
            <a:r>
              <a:rPr lang="es-AR" sz="1600" dirty="0" err="1"/>
              <a:t>Conno</a:t>
            </a:r>
            <a:r>
              <a:rPr lang="es-AR" sz="1600" dirty="0"/>
              <a:t> F, et al. </a:t>
            </a:r>
            <a:r>
              <a:rPr lang="es-AR" sz="1600" dirty="0" err="1"/>
              <a:t>Clinical-practice</a:t>
            </a:r>
            <a:r>
              <a:rPr lang="es-AR" sz="1600" dirty="0"/>
              <a:t> </a:t>
            </a:r>
            <a:r>
              <a:rPr lang="es-AR" sz="1600" dirty="0" err="1"/>
              <a:t>recommendations</a:t>
            </a:r>
            <a:r>
              <a:rPr lang="es-AR" sz="1600" dirty="0"/>
              <a:t> </a:t>
            </a:r>
            <a:r>
              <a:rPr lang="es-AR" sz="1600" dirty="0" err="1"/>
              <a:t>for</a:t>
            </a:r>
            <a:r>
              <a:rPr lang="es-AR" sz="1600" dirty="0"/>
              <a:t> </a:t>
            </a:r>
            <a:r>
              <a:rPr lang="es-AR" sz="1600" dirty="0" err="1"/>
              <a:t>the</a:t>
            </a:r>
            <a:r>
              <a:rPr lang="es-AR" sz="1600" dirty="0"/>
              <a:t> </a:t>
            </a:r>
            <a:r>
              <a:rPr lang="es-AR" sz="1600" dirty="0" err="1"/>
              <a:t>management</a:t>
            </a:r>
            <a:r>
              <a:rPr lang="es-AR" sz="1600" dirty="0"/>
              <a:t> of </a:t>
            </a:r>
            <a:r>
              <a:rPr lang="es-AR" sz="1600" dirty="0" err="1"/>
              <a:t>bowel</a:t>
            </a:r>
            <a:r>
              <a:rPr lang="es-AR" sz="1600" dirty="0"/>
              <a:t> </a:t>
            </a:r>
            <a:r>
              <a:rPr lang="es-AR" sz="1600" dirty="0" err="1"/>
              <a:t>obstruction</a:t>
            </a:r>
            <a:r>
              <a:rPr lang="es-AR" sz="1600" dirty="0"/>
              <a:t> in </a:t>
            </a:r>
            <a:r>
              <a:rPr lang="es-AR" sz="1600" dirty="0" err="1"/>
              <a:t>patients</a:t>
            </a:r>
            <a:r>
              <a:rPr lang="es-AR" sz="1600" dirty="0"/>
              <a:t> </a:t>
            </a:r>
            <a:r>
              <a:rPr lang="es-AR" sz="1600" dirty="0" err="1"/>
              <a:t>with</a:t>
            </a:r>
            <a:r>
              <a:rPr lang="es-AR" sz="1600" dirty="0"/>
              <a:t> </a:t>
            </a:r>
            <a:r>
              <a:rPr lang="es-AR" sz="1600" dirty="0" err="1"/>
              <a:t>end-stage</a:t>
            </a:r>
            <a:r>
              <a:rPr lang="es-AR" sz="1600" dirty="0"/>
              <a:t> </a:t>
            </a:r>
            <a:r>
              <a:rPr lang="es-AR" sz="1600" dirty="0" err="1"/>
              <a:t>cancer</a:t>
            </a:r>
            <a:r>
              <a:rPr lang="es-AR" sz="1600" dirty="0"/>
              <a:t>. </a:t>
            </a:r>
            <a:r>
              <a:rPr lang="es-AR" sz="1600" dirty="0" err="1"/>
              <a:t>Support</a:t>
            </a:r>
            <a:r>
              <a:rPr lang="es-AR" sz="1600" dirty="0"/>
              <a:t> </a:t>
            </a:r>
            <a:r>
              <a:rPr lang="es-AR" sz="1600" dirty="0" err="1"/>
              <a:t>Care</a:t>
            </a:r>
            <a:r>
              <a:rPr lang="es-AR" sz="1600" dirty="0"/>
              <a:t> </a:t>
            </a:r>
            <a:r>
              <a:rPr lang="es-AR" sz="1600" dirty="0" err="1"/>
              <a:t>Cancer</a:t>
            </a:r>
            <a:r>
              <a:rPr lang="es-AR" sz="1600" dirty="0"/>
              <a:t> 2001;9(4):223-33 </a:t>
            </a:r>
          </a:p>
        </p:txBody>
      </p:sp>
      <p:sp>
        <p:nvSpPr>
          <p:cNvPr id="6" name="Text Box 5"/>
          <p:cNvSpPr txBox="1">
            <a:spLocks noChangeArrowheads="1"/>
          </p:cNvSpPr>
          <p:nvPr/>
        </p:nvSpPr>
        <p:spPr bwMode="auto">
          <a:xfrm>
            <a:off x="3563938" y="2708275"/>
            <a:ext cx="3529012"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buFontTx/>
              <a:buChar char="•"/>
            </a:pPr>
            <a:r>
              <a:rPr lang="es-AR" sz="2800"/>
              <a:t>antieméticos </a:t>
            </a:r>
          </a:p>
          <a:p>
            <a:pPr lvl="1">
              <a:buFontTx/>
              <a:buChar char="•"/>
            </a:pPr>
            <a:r>
              <a:rPr lang="es-AR" sz="2800"/>
              <a:t>antisecretores </a:t>
            </a:r>
          </a:p>
          <a:p>
            <a:pPr lvl="1">
              <a:buFontTx/>
              <a:buChar char="•"/>
            </a:pPr>
            <a:r>
              <a:rPr lang="es-AR" sz="2800"/>
              <a:t>analgésicos </a:t>
            </a:r>
          </a:p>
          <a:p>
            <a:pPr lvl="1">
              <a:buFontTx/>
              <a:buChar char="•"/>
            </a:pPr>
            <a:r>
              <a:rPr lang="es-AR" sz="2800"/>
              <a:t>corticoides</a:t>
            </a:r>
            <a:endParaRPr lang="es-ES" sz="2800"/>
          </a:p>
        </p:txBody>
      </p:sp>
      <p:pic>
        <p:nvPicPr>
          <p:cNvPr id="7"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555228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Text Box 6"/>
          <p:cNvSpPr txBox="1">
            <a:spLocks noChangeArrowheads="1"/>
          </p:cNvSpPr>
          <p:nvPr/>
        </p:nvSpPr>
        <p:spPr bwMode="auto">
          <a:xfrm>
            <a:off x="1619250" y="1216085"/>
            <a:ext cx="62658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AR" sz="4000" b="1" i="1" dirty="0"/>
              <a:t>Objetivo del tratamiento</a:t>
            </a:r>
            <a:endParaRPr lang="es-ES" sz="4000" b="1" i="1" dirty="0"/>
          </a:p>
        </p:txBody>
      </p:sp>
      <p:sp>
        <p:nvSpPr>
          <p:cNvPr id="4" name="Text Box 7"/>
          <p:cNvSpPr txBox="1">
            <a:spLocks noChangeArrowheads="1"/>
          </p:cNvSpPr>
          <p:nvPr/>
        </p:nvSpPr>
        <p:spPr bwMode="auto">
          <a:xfrm>
            <a:off x="684213" y="2440047"/>
            <a:ext cx="8135937"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Clr>
                <a:schemeClr val="bg2"/>
              </a:buClr>
              <a:buSzPct val="120000"/>
              <a:buFont typeface="Wingdings" pitchFamily="2" charset="2"/>
              <a:buChar char="§"/>
            </a:pPr>
            <a:r>
              <a:rPr lang="es-AR" sz="3200" dirty="0"/>
              <a:t> </a:t>
            </a:r>
            <a:r>
              <a:rPr lang="es-AR" sz="3200" i="1" dirty="0"/>
              <a:t>Control de nauseas</a:t>
            </a:r>
          </a:p>
          <a:p>
            <a:pPr>
              <a:spcBef>
                <a:spcPct val="50000"/>
              </a:spcBef>
              <a:buClr>
                <a:schemeClr val="bg2"/>
              </a:buClr>
              <a:buSzPct val="120000"/>
              <a:buFont typeface="Wingdings" pitchFamily="2" charset="2"/>
              <a:buChar char="§"/>
            </a:pPr>
            <a:r>
              <a:rPr lang="es-AR" sz="3200" i="1" dirty="0"/>
              <a:t> Reducción de la frecuencia de los vómitos a niveles aceptables</a:t>
            </a:r>
          </a:p>
          <a:p>
            <a:pPr>
              <a:spcBef>
                <a:spcPct val="50000"/>
              </a:spcBef>
              <a:buClr>
                <a:schemeClr val="bg2"/>
              </a:buClr>
              <a:buSzPct val="120000"/>
              <a:buFont typeface="Wingdings" pitchFamily="2" charset="2"/>
              <a:buChar char="§"/>
            </a:pPr>
            <a:r>
              <a:rPr lang="es-AR" sz="3200" i="1" dirty="0"/>
              <a:t> Evitar el uso de </a:t>
            </a:r>
            <a:r>
              <a:rPr lang="es-AR" sz="3200" i="1" dirty="0" smtClean="0"/>
              <a:t>SNG</a:t>
            </a:r>
          </a:p>
          <a:p>
            <a:pPr>
              <a:spcBef>
                <a:spcPct val="50000"/>
              </a:spcBef>
              <a:buClr>
                <a:schemeClr val="bg2"/>
              </a:buClr>
              <a:buSzPct val="120000"/>
              <a:buFont typeface="Wingdings" pitchFamily="2" charset="2"/>
              <a:buChar char="§"/>
            </a:pPr>
            <a:r>
              <a:rPr lang="es-AR" sz="3200" i="1" dirty="0" smtClean="0"/>
              <a:t>Control del dolor</a:t>
            </a:r>
            <a:endParaRPr lang="es-ES" sz="3200" i="1" dirty="0"/>
          </a:p>
        </p:txBody>
      </p:sp>
      <p:pic>
        <p:nvPicPr>
          <p:cNvPr id="6"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78455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1 Título"/>
          <p:cNvSpPr txBox="1">
            <a:spLocks/>
          </p:cNvSpPr>
          <p:nvPr/>
        </p:nvSpPr>
        <p:spPr>
          <a:xfrm>
            <a:off x="457200" y="274638"/>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AR" dirty="0" smtClean="0"/>
              <a:t>Introducción</a:t>
            </a:r>
          </a:p>
          <a:p>
            <a:r>
              <a:rPr lang="es-AR" dirty="0" smtClean="0"/>
              <a:t>Obstrucción intestinal maligna</a:t>
            </a:r>
          </a:p>
        </p:txBody>
      </p:sp>
      <p:sp>
        <p:nvSpPr>
          <p:cNvPr id="4" name="2 Marcador de contenido"/>
          <p:cNvSpPr txBox="1">
            <a:spLocks/>
          </p:cNvSpPr>
          <p:nvPr/>
        </p:nvSpPr>
        <p:spPr>
          <a:xfrm>
            <a:off x="457200" y="2348880"/>
            <a:ext cx="8381745" cy="965200"/>
          </a:xfrm>
          <a:prstGeom prst="rect">
            <a:avLst/>
          </a:prstGeom>
        </p:spPr>
        <p:txBody>
          <a:bodyPr rtlCol="0">
            <a:normAutofit fontScale="7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defRPr/>
            </a:pPr>
            <a:r>
              <a:rPr lang="es-AR" dirty="0"/>
              <a:t>E</a:t>
            </a:r>
            <a:r>
              <a:rPr lang="es-AR" dirty="0" smtClean="0"/>
              <a:t>s una complicación frecuente en enfermos con cáncer avanzado, especialmente de origen digestivo y ginecológico</a:t>
            </a:r>
          </a:p>
        </p:txBody>
      </p:sp>
      <p:sp>
        <p:nvSpPr>
          <p:cNvPr id="5" name="4 CuadroTexto"/>
          <p:cNvSpPr txBox="1">
            <a:spLocks noChangeArrowheads="1"/>
          </p:cNvSpPr>
          <p:nvPr/>
        </p:nvSpPr>
        <p:spPr bwMode="auto">
          <a:xfrm>
            <a:off x="971971" y="3819525"/>
            <a:ext cx="71294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s-AR" sz="3200" dirty="0">
                <a:latin typeface="Calibri" pitchFamily="34" charset="0"/>
              </a:rPr>
              <a:t>Definición operativa</a:t>
            </a:r>
            <a:r>
              <a:rPr lang="es-AR" sz="2000" dirty="0">
                <a:latin typeface="Calibri" pitchFamily="34" charset="0"/>
              </a:rPr>
              <a:t> (Grupo Internacional de consenso)</a:t>
            </a:r>
          </a:p>
        </p:txBody>
      </p:sp>
      <p:sp>
        <p:nvSpPr>
          <p:cNvPr id="6" name="5 CuadroTexto"/>
          <p:cNvSpPr txBox="1">
            <a:spLocks noChangeArrowheads="1"/>
          </p:cNvSpPr>
          <p:nvPr/>
        </p:nvSpPr>
        <p:spPr bwMode="auto">
          <a:xfrm>
            <a:off x="540965" y="5499124"/>
            <a:ext cx="799147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s-AR" sz="1400" dirty="0">
                <a:latin typeface="Calibri" pitchFamily="34" charset="0"/>
              </a:rPr>
              <a:t>Anthony T, </a:t>
            </a:r>
            <a:r>
              <a:rPr lang="es-AR" sz="1400" dirty="0" err="1">
                <a:latin typeface="Calibri" pitchFamily="34" charset="0"/>
              </a:rPr>
              <a:t>Baron</a:t>
            </a:r>
            <a:r>
              <a:rPr lang="es-AR" sz="1400" dirty="0">
                <a:latin typeface="Calibri" pitchFamily="34" charset="0"/>
              </a:rPr>
              <a:t> T, Mercadante S, Green S, Chi D, </a:t>
            </a:r>
            <a:r>
              <a:rPr lang="es-AR" sz="1400" dirty="0" err="1">
                <a:latin typeface="Calibri" pitchFamily="34" charset="0"/>
              </a:rPr>
              <a:t>Cunningham</a:t>
            </a:r>
            <a:r>
              <a:rPr lang="es-AR" sz="1400" dirty="0">
                <a:latin typeface="Calibri" pitchFamily="34" charset="0"/>
              </a:rPr>
              <a:t> J, et al. </a:t>
            </a:r>
            <a:r>
              <a:rPr lang="es-AR" sz="1400" dirty="0" err="1">
                <a:latin typeface="Calibri" pitchFamily="34" charset="0"/>
              </a:rPr>
              <a:t>Report</a:t>
            </a:r>
            <a:r>
              <a:rPr lang="es-AR" sz="1400" dirty="0">
                <a:latin typeface="Calibri" pitchFamily="34" charset="0"/>
              </a:rPr>
              <a:t> of </a:t>
            </a:r>
            <a:r>
              <a:rPr lang="es-AR" sz="1400" dirty="0" err="1">
                <a:latin typeface="Calibri" pitchFamily="34" charset="0"/>
              </a:rPr>
              <a:t>the</a:t>
            </a:r>
            <a:r>
              <a:rPr lang="es-AR" sz="1400" dirty="0">
                <a:latin typeface="Calibri" pitchFamily="34" charset="0"/>
              </a:rPr>
              <a:t> </a:t>
            </a:r>
            <a:r>
              <a:rPr lang="es-AR" sz="1400" dirty="0" err="1">
                <a:latin typeface="Calibri" pitchFamily="34" charset="0"/>
              </a:rPr>
              <a:t>clinical</a:t>
            </a:r>
            <a:r>
              <a:rPr lang="es-AR" sz="1400" dirty="0">
                <a:latin typeface="Calibri" pitchFamily="34" charset="0"/>
              </a:rPr>
              <a:t> </a:t>
            </a:r>
            <a:r>
              <a:rPr lang="es-AR" sz="1400" dirty="0" err="1">
                <a:latin typeface="Calibri" pitchFamily="34" charset="0"/>
              </a:rPr>
              <a:t>protocol</a:t>
            </a:r>
            <a:r>
              <a:rPr lang="es-AR" sz="1400" dirty="0">
                <a:latin typeface="Calibri" pitchFamily="34" charset="0"/>
              </a:rPr>
              <a:t> </a:t>
            </a:r>
            <a:r>
              <a:rPr lang="es-AR" sz="1400" dirty="0" err="1">
                <a:latin typeface="Calibri" pitchFamily="34" charset="0"/>
              </a:rPr>
              <a:t>committee</a:t>
            </a:r>
            <a:r>
              <a:rPr lang="es-AR" sz="1400" dirty="0">
                <a:latin typeface="Calibri" pitchFamily="34" charset="0"/>
              </a:rPr>
              <a:t>: </a:t>
            </a:r>
            <a:r>
              <a:rPr lang="es-AR" sz="1400" dirty="0" err="1">
                <a:latin typeface="Calibri" pitchFamily="34" charset="0"/>
              </a:rPr>
              <a:t>development</a:t>
            </a:r>
            <a:r>
              <a:rPr lang="es-AR" sz="1400" dirty="0">
                <a:latin typeface="Calibri" pitchFamily="34" charset="0"/>
              </a:rPr>
              <a:t> of </a:t>
            </a:r>
            <a:r>
              <a:rPr lang="es-AR" sz="1400" dirty="0" err="1">
                <a:latin typeface="Calibri" pitchFamily="34" charset="0"/>
              </a:rPr>
              <a:t>randomized</a:t>
            </a:r>
            <a:r>
              <a:rPr lang="es-AR" sz="1400" dirty="0">
                <a:latin typeface="Calibri" pitchFamily="34" charset="0"/>
              </a:rPr>
              <a:t> </a:t>
            </a:r>
            <a:r>
              <a:rPr lang="es-AR" sz="1400" dirty="0" err="1">
                <a:latin typeface="Calibri" pitchFamily="34" charset="0"/>
              </a:rPr>
              <a:t>trials</a:t>
            </a:r>
            <a:r>
              <a:rPr lang="es-AR" sz="1400" dirty="0">
                <a:latin typeface="Calibri" pitchFamily="34" charset="0"/>
              </a:rPr>
              <a:t> </a:t>
            </a:r>
            <a:r>
              <a:rPr lang="es-AR" sz="1400" dirty="0" err="1">
                <a:latin typeface="Calibri" pitchFamily="34" charset="0"/>
              </a:rPr>
              <a:t>for</a:t>
            </a:r>
            <a:r>
              <a:rPr lang="es-AR" sz="1400" dirty="0">
                <a:latin typeface="Calibri" pitchFamily="34" charset="0"/>
              </a:rPr>
              <a:t> </a:t>
            </a:r>
            <a:r>
              <a:rPr lang="es-AR" sz="1400" dirty="0" err="1">
                <a:latin typeface="Calibri" pitchFamily="34" charset="0"/>
              </a:rPr>
              <a:t>malignant</a:t>
            </a:r>
            <a:r>
              <a:rPr lang="es-AR" sz="1400" dirty="0">
                <a:latin typeface="Calibri" pitchFamily="34" charset="0"/>
              </a:rPr>
              <a:t> </a:t>
            </a:r>
            <a:r>
              <a:rPr lang="es-AR" sz="1400" dirty="0" err="1">
                <a:latin typeface="Calibri" pitchFamily="34" charset="0"/>
              </a:rPr>
              <a:t>bowel</a:t>
            </a:r>
            <a:r>
              <a:rPr lang="es-AR" sz="1400" dirty="0">
                <a:latin typeface="Calibri" pitchFamily="34" charset="0"/>
              </a:rPr>
              <a:t> </a:t>
            </a:r>
            <a:r>
              <a:rPr lang="es-AR" sz="1400" dirty="0" err="1">
                <a:latin typeface="Calibri" pitchFamily="34" charset="0"/>
              </a:rPr>
              <a:t>obstruction</a:t>
            </a:r>
            <a:r>
              <a:rPr lang="es-AR" sz="1400" dirty="0">
                <a:latin typeface="Calibri" pitchFamily="34" charset="0"/>
              </a:rPr>
              <a:t>. J </a:t>
            </a:r>
            <a:r>
              <a:rPr lang="es-AR" sz="1400" dirty="0" err="1">
                <a:latin typeface="Calibri" pitchFamily="34" charset="0"/>
              </a:rPr>
              <a:t>Pain</a:t>
            </a:r>
            <a:r>
              <a:rPr lang="es-AR" sz="1400" dirty="0">
                <a:latin typeface="Calibri" pitchFamily="34" charset="0"/>
              </a:rPr>
              <a:t> </a:t>
            </a:r>
            <a:r>
              <a:rPr lang="es-AR" sz="1400" dirty="0" err="1">
                <a:latin typeface="Calibri" pitchFamily="34" charset="0"/>
              </a:rPr>
              <a:t>Symptom</a:t>
            </a:r>
            <a:r>
              <a:rPr lang="es-AR" sz="1400" dirty="0">
                <a:latin typeface="Calibri" pitchFamily="34" charset="0"/>
              </a:rPr>
              <a:t> </a:t>
            </a:r>
            <a:r>
              <a:rPr lang="es-AR" sz="1400" dirty="0" err="1">
                <a:latin typeface="Calibri" pitchFamily="34" charset="0"/>
              </a:rPr>
              <a:t>Manage</a:t>
            </a:r>
            <a:r>
              <a:rPr lang="es-AR" sz="1400" dirty="0">
                <a:latin typeface="Calibri" pitchFamily="34" charset="0"/>
              </a:rPr>
              <a:t>. 2007;34(1suppl): S49–59. </a:t>
            </a:r>
          </a:p>
        </p:txBody>
      </p:sp>
      <p:sp>
        <p:nvSpPr>
          <p:cNvPr id="7" name="6 CuadroTexto"/>
          <p:cNvSpPr txBox="1">
            <a:spLocks noChangeArrowheads="1"/>
          </p:cNvSpPr>
          <p:nvPr/>
        </p:nvSpPr>
        <p:spPr bwMode="auto">
          <a:xfrm>
            <a:off x="1619671" y="4540250"/>
            <a:ext cx="619283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s-AR" sz="2400">
                <a:latin typeface="Calibri" pitchFamily="34" charset="0"/>
              </a:rPr>
              <a:t>Objetivo: unificar los criterios diagnósticos de esta complicación en estudios y ensayos clínicos.</a:t>
            </a:r>
          </a:p>
        </p:txBody>
      </p:sp>
      <p:pic>
        <p:nvPicPr>
          <p:cNvPr id="9"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71589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Rectangle 2"/>
          <p:cNvSpPr txBox="1">
            <a:spLocks noChangeArrowheads="1"/>
          </p:cNvSpPr>
          <p:nvPr/>
        </p:nvSpPr>
        <p:spPr>
          <a:xfrm>
            <a:off x="457200" y="1125538"/>
            <a:ext cx="8507413" cy="452596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80000"/>
              </a:lnSpc>
            </a:pPr>
            <a:r>
              <a:rPr lang="es-AR" sz="2800" b="1" i="1" dirty="0" smtClean="0"/>
              <a:t>Los antieméticos son efectivos en controlar las náuseas.</a:t>
            </a:r>
            <a:r>
              <a:rPr lang="es-AR" sz="2800" i="1" dirty="0" smtClean="0"/>
              <a:t> </a:t>
            </a:r>
          </a:p>
          <a:p>
            <a:pPr>
              <a:lnSpc>
                <a:spcPct val="80000"/>
              </a:lnSpc>
            </a:pPr>
            <a:r>
              <a:rPr lang="es-AR" sz="2800" i="1" dirty="0" err="1" smtClean="0"/>
              <a:t>Levomepromazina</a:t>
            </a:r>
            <a:r>
              <a:rPr lang="es-AR" sz="2800" i="1" dirty="0" smtClean="0"/>
              <a:t> en </a:t>
            </a:r>
            <a:r>
              <a:rPr lang="es-AR" sz="2800" i="1" dirty="0" smtClean="0"/>
              <a:t>baja </a:t>
            </a:r>
            <a:r>
              <a:rPr lang="es-AR" sz="2800" i="1" dirty="0" smtClean="0"/>
              <a:t>dosis única nocturna es útil </a:t>
            </a:r>
            <a:r>
              <a:rPr lang="es-AR" sz="2800" i="1" dirty="0" smtClean="0"/>
              <a:t>cuando persisten las nauseas y </a:t>
            </a:r>
            <a:r>
              <a:rPr lang="es-AR" sz="2800" i="1" dirty="0" err="1" smtClean="0"/>
              <a:t>emesis</a:t>
            </a:r>
            <a:r>
              <a:rPr lang="es-AR" sz="2800" i="1" dirty="0" smtClean="0"/>
              <a:t>  </a:t>
            </a:r>
            <a:r>
              <a:rPr lang="es-AR" sz="2800" i="1" dirty="0" smtClean="0"/>
              <a:t>(6.25 </a:t>
            </a:r>
            <a:r>
              <a:rPr lang="es-AR" sz="2800" i="1" dirty="0" smtClean="0"/>
              <a:t>mg / noche </a:t>
            </a:r>
            <a:r>
              <a:rPr lang="es-AR" sz="2800" i="1" dirty="0" smtClean="0"/>
              <a:t>vía SC)</a:t>
            </a:r>
          </a:p>
          <a:p>
            <a:pPr>
              <a:lnSpc>
                <a:spcPct val="80000"/>
              </a:lnSpc>
            </a:pPr>
            <a:r>
              <a:rPr lang="es-AR" sz="2800" i="1" dirty="0" smtClean="0"/>
              <a:t>No existe una indicación de rutina para antagonistas 5HT3  (</a:t>
            </a:r>
            <a:r>
              <a:rPr lang="es-AR" sz="2800" i="1" dirty="0" err="1" smtClean="0"/>
              <a:t>eg</a:t>
            </a:r>
            <a:r>
              <a:rPr lang="es-AR" sz="2800" i="1" dirty="0" smtClean="0"/>
              <a:t> </a:t>
            </a:r>
            <a:r>
              <a:rPr lang="es-AR" sz="2800" i="1" dirty="0" err="1" smtClean="0"/>
              <a:t>ondansetron</a:t>
            </a:r>
            <a:r>
              <a:rPr lang="es-AR" sz="2800" i="1" dirty="0" smtClean="0"/>
              <a:t>) en OIM. </a:t>
            </a:r>
          </a:p>
          <a:p>
            <a:pPr>
              <a:lnSpc>
                <a:spcPct val="80000"/>
              </a:lnSpc>
              <a:buFont typeface="Wingdings" pitchFamily="2" charset="2"/>
              <a:buNone/>
            </a:pPr>
            <a:endParaRPr lang="es-AR" b="1" i="1" dirty="0" smtClean="0"/>
          </a:p>
          <a:p>
            <a:pPr>
              <a:lnSpc>
                <a:spcPct val="80000"/>
              </a:lnSpc>
              <a:buFont typeface="Wingdings" pitchFamily="2" charset="2"/>
              <a:buNone/>
            </a:pPr>
            <a:r>
              <a:rPr lang="es-AR" sz="2800" b="1" i="1" dirty="0" smtClean="0"/>
              <a:t>Nivel de Evidencia</a:t>
            </a:r>
            <a:r>
              <a:rPr lang="es-AR" sz="2800" dirty="0" smtClean="0"/>
              <a:t> </a:t>
            </a:r>
            <a:r>
              <a:rPr lang="es-AR" b="1" i="1" dirty="0" smtClean="0"/>
              <a:t>4</a:t>
            </a:r>
            <a:endParaRPr lang="es-AR" b="1" i="1" dirty="0"/>
          </a:p>
        </p:txBody>
      </p:sp>
      <p:sp>
        <p:nvSpPr>
          <p:cNvPr id="5" name="Text Box 7"/>
          <p:cNvSpPr txBox="1">
            <a:spLocks noChangeArrowheads="1"/>
          </p:cNvSpPr>
          <p:nvPr/>
        </p:nvSpPr>
        <p:spPr bwMode="auto">
          <a:xfrm>
            <a:off x="468313" y="5589240"/>
            <a:ext cx="82073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AR" dirty="0" err="1"/>
              <a:t>Twycross</a:t>
            </a:r>
            <a:r>
              <a:rPr lang="es-AR" dirty="0"/>
              <a:t> R, </a:t>
            </a:r>
            <a:r>
              <a:rPr lang="es-AR" dirty="0" err="1"/>
              <a:t>Wilcock</a:t>
            </a:r>
            <a:r>
              <a:rPr lang="es-AR" dirty="0"/>
              <a:t> A, </a:t>
            </a:r>
            <a:r>
              <a:rPr lang="es-AR" dirty="0" err="1"/>
              <a:t>Charlesworth</a:t>
            </a:r>
            <a:r>
              <a:rPr lang="es-AR" dirty="0"/>
              <a:t> S, </a:t>
            </a:r>
            <a:r>
              <a:rPr lang="es-AR" dirty="0" err="1"/>
              <a:t>Dickman</a:t>
            </a:r>
            <a:r>
              <a:rPr lang="es-AR" dirty="0"/>
              <a:t> A. </a:t>
            </a:r>
            <a:r>
              <a:rPr lang="es-AR" dirty="0" err="1"/>
              <a:t>Palliative</a:t>
            </a:r>
            <a:r>
              <a:rPr lang="es-AR" dirty="0"/>
              <a:t> </a:t>
            </a:r>
            <a:r>
              <a:rPr lang="es-AR" dirty="0" err="1"/>
              <a:t>care</a:t>
            </a:r>
            <a:r>
              <a:rPr lang="es-AR" dirty="0"/>
              <a:t> </a:t>
            </a:r>
            <a:r>
              <a:rPr lang="es-AR" dirty="0" err="1"/>
              <a:t>formulary</a:t>
            </a:r>
            <a:r>
              <a:rPr lang="es-AR" dirty="0"/>
              <a:t>. 2nd ed. </a:t>
            </a:r>
            <a:r>
              <a:rPr lang="es-AR" dirty="0" err="1"/>
              <a:t>Abingdon</a:t>
            </a:r>
            <a:r>
              <a:rPr lang="es-AR" dirty="0"/>
              <a:t>: </a:t>
            </a:r>
            <a:r>
              <a:rPr lang="es-AR" dirty="0" err="1"/>
              <a:t>Radcliffe</a:t>
            </a:r>
            <a:r>
              <a:rPr lang="es-AR" dirty="0"/>
              <a:t> Medical </a:t>
            </a:r>
            <a:r>
              <a:rPr lang="es-AR" dirty="0" err="1"/>
              <a:t>Press</a:t>
            </a:r>
            <a:r>
              <a:rPr lang="es-AR" dirty="0"/>
              <a:t>; 2002.</a:t>
            </a:r>
            <a:endParaRPr lang="es-ES" dirty="0"/>
          </a:p>
        </p:txBody>
      </p:sp>
      <p:pic>
        <p:nvPicPr>
          <p:cNvPr id="6"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451825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Rectangle 2"/>
          <p:cNvSpPr txBox="1">
            <a:spLocks noChangeArrowheads="1"/>
          </p:cNvSpPr>
          <p:nvPr/>
        </p:nvSpPr>
        <p:spPr>
          <a:xfrm>
            <a:off x="611188" y="981075"/>
            <a:ext cx="8229600" cy="13716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AR" sz="3200" b="1" smtClean="0"/>
              <a:t>Low-dose levomepromazine in refractory emesis in advanced cancer patients: an open-label study.</a:t>
            </a:r>
            <a:br>
              <a:rPr lang="es-AR" sz="3200" b="1" smtClean="0"/>
            </a:br>
            <a:endParaRPr lang="es-AR" sz="3200" b="1" dirty="0"/>
          </a:p>
        </p:txBody>
      </p:sp>
      <p:sp>
        <p:nvSpPr>
          <p:cNvPr id="4" name="Rectangle 3"/>
          <p:cNvSpPr txBox="1">
            <a:spLocks noChangeArrowheads="1"/>
          </p:cNvSpPr>
          <p:nvPr/>
        </p:nvSpPr>
        <p:spPr>
          <a:xfrm>
            <a:off x="539750" y="2708275"/>
            <a:ext cx="8229600" cy="38862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90000"/>
              </a:lnSpc>
              <a:buFont typeface="Wingdings" pitchFamily="2" charset="2"/>
              <a:buNone/>
            </a:pPr>
            <a:r>
              <a:rPr lang="es-AR" sz="2400" b="1" smtClean="0"/>
              <a:t>Palliat Med. 2005 Jan;19(1):71-5.</a:t>
            </a:r>
            <a:r>
              <a:rPr lang="es-AR" sz="2400" smtClean="0"/>
              <a:t> </a:t>
            </a:r>
          </a:p>
          <a:p>
            <a:pPr>
              <a:lnSpc>
                <a:spcPct val="90000"/>
              </a:lnSpc>
              <a:buFont typeface="Wingdings" pitchFamily="2" charset="2"/>
              <a:buNone/>
            </a:pPr>
            <a:endParaRPr lang="es-AR" sz="2400" smtClean="0"/>
          </a:p>
          <a:p>
            <a:pPr>
              <a:lnSpc>
                <a:spcPct val="90000"/>
              </a:lnSpc>
              <a:buFont typeface="Wingdings" pitchFamily="2" charset="2"/>
              <a:buNone/>
            </a:pPr>
            <a:r>
              <a:rPr lang="es-AR" sz="2000" b="1" smtClean="0">
                <a:hlinkClick r:id="rId3"/>
              </a:rPr>
              <a:t>Eisenchlas JH</a:t>
            </a:r>
            <a:r>
              <a:rPr lang="es-AR" sz="2000" smtClean="0"/>
              <a:t>, </a:t>
            </a:r>
            <a:r>
              <a:rPr lang="es-AR" sz="2000" b="1" smtClean="0">
                <a:hlinkClick r:id="rId4"/>
              </a:rPr>
              <a:t>Garrigue N</a:t>
            </a:r>
            <a:r>
              <a:rPr lang="es-AR" sz="2000" smtClean="0"/>
              <a:t>, </a:t>
            </a:r>
            <a:r>
              <a:rPr lang="es-AR" sz="2000" b="1" smtClean="0">
                <a:hlinkClick r:id="rId5"/>
              </a:rPr>
              <a:t>Junin M</a:t>
            </a:r>
            <a:r>
              <a:rPr lang="es-AR" sz="2000" smtClean="0"/>
              <a:t>, </a:t>
            </a:r>
            <a:r>
              <a:rPr lang="es-AR" sz="2000" b="1" smtClean="0">
                <a:hlinkClick r:id="rId6"/>
              </a:rPr>
              <a:t>De Simone GG</a:t>
            </a:r>
            <a:r>
              <a:rPr lang="es-AR" sz="2000" smtClean="0"/>
              <a:t>.</a:t>
            </a:r>
          </a:p>
          <a:p>
            <a:pPr>
              <a:lnSpc>
                <a:spcPct val="90000"/>
              </a:lnSpc>
              <a:buFont typeface="Wingdings" pitchFamily="2" charset="2"/>
              <a:buNone/>
            </a:pPr>
            <a:r>
              <a:rPr lang="es-AR" sz="2400" smtClean="0"/>
              <a:t>Hospital Bonorino Udaondo and Pallium Latinoamerica  Buenos Aires, Argentina</a:t>
            </a:r>
            <a:endParaRPr lang="es-AR" sz="2400" dirty="0"/>
          </a:p>
        </p:txBody>
      </p:sp>
      <p:pic>
        <p:nvPicPr>
          <p:cNvPr id="5" name="Picture 16" descr="isologotipo hospital"/>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689733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Rectangle 2"/>
          <p:cNvSpPr txBox="1">
            <a:spLocks noChangeArrowheads="1"/>
          </p:cNvSpPr>
          <p:nvPr/>
        </p:nvSpPr>
        <p:spPr>
          <a:xfrm>
            <a:off x="457200" y="1268413"/>
            <a:ext cx="8229600" cy="452596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i="1" smtClean="0"/>
              <a:t>Dos estudios evaluaron los efectos antisecretores de octreotide y de  butilbromuro de hioscina en pac con OIM. </a:t>
            </a:r>
            <a:endParaRPr lang="es-AR" i="1"/>
          </a:p>
        </p:txBody>
      </p:sp>
      <p:sp>
        <p:nvSpPr>
          <p:cNvPr id="4" name="Rectangle 3"/>
          <p:cNvSpPr>
            <a:spLocks noChangeArrowheads="1"/>
          </p:cNvSpPr>
          <p:nvPr/>
        </p:nvSpPr>
        <p:spPr bwMode="auto">
          <a:xfrm>
            <a:off x="468313" y="45085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s-AR"/>
              <a:t>Ripamonti C, Mercadante S, Groff L, Zecca E, De Conno F, Casuccio A. Role of octreotide, scopolamine butylbromide, and hydration in symptom control of patients with inoperable bowel obstruction and nasogastric tubes: a prospective randomized trial. J Pain Symptom Manage 2000;19(1):23-34. </a:t>
            </a:r>
            <a:r>
              <a:rPr lang="es-AR">
                <a:hlinkClick r:id="rId3"/>
              </a:rPr>
              <a:t> </a:t>
            </a:r>
            <a:r>
              <a:rPr lang="es-AR"/>
              <a:t> </a:t>
            </a:r>
            <a:br>
              <a:rPr lang="es-AR"/>
            </a:br>
            <a:r>
              <a:rPr lang="es-AR"/>
              <a:t/>
            </a:r>
            <a:br>
              <a:rPr lang="es-AR"/>
            </a:br>
            <a:r>
              <a:rPr lang="es-AR"/>
              <a:t>Mercadante S, Ripamonti C, Casuccio A, Zecca E, Groff L. Comparison of octreotide and hyoscine butylbromide in controlling gastrointestinal symptoms due to malignant inoperable bowel obstruction. Support Care Cancer 2000;8(3):188-91. </a:t>
            </a:r>
          </a:p>
        </p:txBody>
      </p:sp>
      <p:pic>
        <p:nvPicPr>
          <p:cNvPr id="6" name="Picture 16" descr="isologotipo hospita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763474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Rectangle 2"/>
          <p:cNvSpPr txBox="1">
            <a:spLocks noChangeArrowheads="1"/>
          </p:cNvSpPr>
          <p:nvPr/>
        </p:nvSpPr>
        <p:spPr>
          <a:xfrm>
            <a:off x="323850" y="1268413"/>
            <a:ext cx="8686800" cy="452596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90000"/>
              </a:lnSpc>
              <a:buFont typeface="Wingdings" pitchFamily="2" charset="2"/>
              <a:buNone/>
            </a:pPr>
            <a:r>
              <a:rPr lang="es-AR" sz="2800" i="1" smtClean="0"/>
              <a:t>En un estudio todos los pac tenían SNG; en el otro ningún pac tenía SNG.</a:t>
            </a:r>
          </a:p>
          <a:p>
            <a:pPr>
              <a:lnSpc>
                <a:spcPct val="90000"/>
              </a:lnSpc>
              <a:buFont typeface="Wingdings" pitchFamily="2" charset="2"/>
              <a:buNone/>
            </a:pPr>
            <a:r>
              <a:rPr lang="es-AR" sz="2800" i="1" smtClean="0"/>
              <a:t>           </a:t>
            </a:r>
          </a:p>
          <a:p>
            <a:pPr>
              <a:lnSpc>
                <a:spcPct val="90000"/>
              </a:lnSpc>
            </a:pPr>
            <a:r>
              <a:rPr lang="es-AR" sz="2800" i="1" smtClean="0"/>
              <a:t>Octreotide fue más efectivo y rápido que BBH en reducir la cantidad de secreciones en pac con SNG</a:t>
            </a:r>
          </a:p>
          <a:p>
            <a:pPr>
              <a:lnSpc>
                <a:spcPct val="90000"/>
              </a:lnSpc>
            </a:pPr>
            <a:r>
              <a:rPr lang="es-AR" sz="2800" i="1" smtClean="0"/>
              <a:t>Octreotide fue también más efectivo que BBH en reducir la intensidad de náuseas y el Nº de vómitos en pac sin SNG.</a:t>
            </a:r>
          </a:p>
          <a:p>
            <a:pPr>
              <a:lnSpc>
                <a:spcPct val="90000"/>
              </a:lnSpc>
              <a:buFont typeface="Wingdings" pitchFamily="2" charset="2"/>
              <a:buNone/>
            </a:pPr>
            <a:endParaRPr lang="es-AR" b="1" i="1" smtClean="0"/>
          </a:p>
          <a:p>
            <a:pPr>
              <a:lnSpc>
                <a:spcPct val="90000"/>
              </a:lnSpc>
              <a:buFont typeface="Wingdings" pitchFamily="2" charset="2"/>
              <a:buNone/>
            </a:pPr>
            <a:r>
              <a:rPr lang="es-AR" sz="2800" b="1" i="1" smtClean="0"/>
              <a:t>Nivel de Evidencia</a:t>
            </a:r>
            <a:r>
              <a:rPr lang="es-AR" sz="2800" smtClean="0"/>
              <a:t> </a:t>
            </a:r>
            <a:r>
              <a:rPr lang="es-AR" b="1" i="1" smtClean="0"/>
              <a:t>1</a:t>
            </a:r>
            <a:endParaRPr lang="es-AR" b="1" i="1"/>
          </a:p>
        </p:txBody>
      </p:sp>
      <p:pic>
        <p:nvPicPr>
          <p:cNvPr id="5"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418989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Rectangle 2"/>
          <p:cNvSpPr txBox="1">
            <a:spLocks noChangeArrowheads="1"/>
          </p:cNvSpPr>
          <p:nvPr/>
        </p:nvSpPr>
        <p:spPr>
          <a:xfrm>
            <a:off x="457200" y="1268413"/>
            <a:ext cx="8229600" cy="452596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800" i="1" smtClean="0"/>
              <a:t>Una revisión Cochrane concluyó que existe evidencia débil que los corticosteroides (dexametasone 6 -16 mg I.V.) contribuya a resolver de OIM inoperable en algunos pac. </a:t>
            </a:r>
          </a:p>
          <a:p>
            <a:pPr>
              <a:buFont typeface="Wingdings" pitchFamily="2" charset="2"/>
              <a:buNone/>
            </a:pPr>
            <a:r>
              <a:rPr lang="es-AR" sz="2800" i="1" smtClean="0"/>
              <a:t>    Los efectos adversos fueron escasos.</a:t>
            </a:r>
          </a:p>
          <a:p>
            <a:endParaRPr lang="es-AR" sz="2800" i="1" smtClean="0"/>
          </a:p>
          <a:p>
            <a:pPr>
              <a:buFont typeface="Wingdings" pitchFamily="2" charset="2"/>
              <a:buNone/>
            </a:pPr>
            <a:r>
              <a:rPr lang="es-AR" i="1" smtClean="0"/>
              <a:t> </a:t>
            </a:r>
            <a:r>
              <a:rPr lang="es-AR" sz="2800" b="1" i="1" smtClean="0"/>
              <a:t>Nivel de Evidencia</a:t>
            </a:r>
            <a:r>
              <a:rPr lang="es-AR" sz="2800" smtClean="0"/>
              <a:t> </a:t>
            </a:r>
            <a:r>
              <a:rPr lang="es-AR" b="1" i="1" smtClean="0"/>
              <a:t>1</a:t>
            </a:r>
            <a:endParaRPr lang="es-AR" b="1" i="1"/>
          </a:p>
        </p:txBody>
      </p:sp>
      <p:sp>
        <p:nvSpPr>
          <p:cNvPr id="5" name="Text Box 7"/>
          <p:cNvSpPr txBox="1">
            <a:spLocks noChangeArrowheads="1"/>
          </p:cNvSpPr>
          <p:nvPr/>
        </p:nvSpPr>
        <p:spPr bwMode="auto">
          <a:xfrm>
            <a:off x="468313" y="5334719"/>
            <a:ext cx="82804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AR" dirty="0" err="1"/>
              <a:t>Feuer</a:t>
            </a:r>
            <a:r>
              <a:rPr lang="es-AR" dirty="0"/>
              <a:t> DJ, </a:t>
            </a:r>
            <a:r>
              <a:rPr lang="es-AR" dirty="0" err="1"/>
              <a:t>Broadley</a:t>
            </a:r>
            <a:r>
              <a:rPr lang="es-AR" dirty="0"/>
              <a:t> KE. </a:t>
            </a:r>
            <a:r>
              <a:rPr lang="es-AR" dirty="0" err="1"/>
              <a:t>Surgery</a:t>
            </a:r>
            <a:r>
              <a:rPr lang="es-AR" dirty="0"/>
              <a:t> </a:t>
            </a:r>
            <a:r>
              <a:rPr lang="es-AR" dirty="0" err="1"/>
              <a:t>for</a:t>
            </a:r>
            <a:r>
              <a:rPr lang="es-AR" dirty="0"/>
              <a:t> </a:t>
            </a:r>
            <a:r>
              <a:rPr lang="es-AR" dirty="0" err="1"/>
              <a:t>the</a:t>
            </a:r>
            <a:r>
              <a:rPr lang="es-AR" dirty="0"/>
              <a:t> </a:t>
            </a:r>
            <a:r>
              <a:rPr lang="es-AR" dirty="0" err="1"/>
              <a:t>resolution</a:t>
            </a:r>
            <a:r>
              <a:rPr lang="es-AR" dirty="0"/>
              <a:t> of </a:t>
            </a:r>
            <a:r>
              <a:rPr lang="es-AR" dirty="0" err="1"/>
              <a:t>symptoms</a:t>
            </a:r>
            <a:r>
              <a:rPr lang="es-AR" dirty="0"/>
              <a:t> in </a:t>
            </a:r>
            <a:r>
              <a:rPr lang="es-AR" dirty="0" err="1"/>
              <a:t>malignant</a:t>
            </a:r>
            <a:r>
              <a:rPr lang="es-AR" dirty="0"/>
              <a:t> </a:t>
            </a:r>
            <a:r>
              <a:rPr lang="es-AR" dirty="0" err="1"/>
              <a:t>bowel</a:t>
            </a:r>
            <a:r>
              <a:rPr lang="es-AR" dirty="0"/>
              <a:t> </a:t>
            </a:r>
            <a:r>
              <a:rPr lang="es-AR" dirty="0" err="1"/>
              <a:t>obstruction</a:t>
            </a:r>
            <a:r>
              <a:rPr lang="es-AR" dirty="0"/>
              <a:t> in </a:t>
            </a:r>
            <a:r>
              <a:rPr lang="es-AR" dirty="0" err="1"/>
              <a:t>advanced</a:t>
            </a:r>
            <a:r>
              <a:rPr lang="es-AR" dirty="0"/>
              <a:t> </a:t>
            </a:r>
            <a:r>
              <a:rPr lang="es-AR" dirty="0" err="1"/>
              <a:t>gynaecological</a:t>
            </a:r>
            <a:r>
              <a:rPr lang="es-AR" dirty="0"/>
              <a:t> and gastrointestinal </a:t>
            </a:r>
            <a:r>
              <a:rPr lang="es-AR" dirty="0" err="1"/>
              <a:t>cancer</a:t>
            </a:r>
            <a:r>
              <a:rPr lang="es-AR" dirty="0"/>
              <a:t> (Cochrane </a:t>
            </a:r>
            <a:r>
              <a:rPr lang="es-AR" dirty="0" err="1"/>
              <a:t>Review</a:t>
            </a:r>
            <a:r>
              <a:rPr lang="es-AR" dirty="0"/>
              <a:t>). In: </a:t>
            </a:r>
            <a:r>
              <a:rPr lang="es-AR" dirty="0" err="1"/>
              <a:t>The</a:t>
            </a:r>
            <a:r>
              <a:rPr lang="es-AR" dirty="0"/>
              <a:t> Cochrane Library, </a:t>
            </a:r>
            <a:r>
              <a:rPr lang="es-AR" dirty="0" err="1"/>
              <a:t>Issue</a:t>
            </a:r>
            <a:r>
              <a:rPr lang="es-AR" dirty="0"/>
              <a:t> 1, 2003. Oxford: </a:t>
            </a:r>
            <a:r>
              <a:rPr lang="es-AR" dirty="0" err="1"/>
              <a:t>Update</a:t>
            </a:r>
            <a:r>
              <a:rPr lang="es-AR" dirty="0"/>
              <a:t> Software .</a:t>
            </a:r>
            <a:endParaRPr lang="es-ES" dirty="0"/>
          </a:p>
        </p:txBody>
      </p:sp>
      <p:pic>
        <p:nvPicPr>
          <p:cNvPr id="6"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414992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Rectangle 2"/>
          <p:cNvSpPr txBox="1">
            <a:spLocks noChangeArrowheads="1"/>
          </p:cNvSpPr>
          <p:nvPr/>
        </p:nvSpPr>
        <p:spPr>
          <a:xfrm>
            <a:off x="446088" y="1981200"/>
            <a:ext cx="8229600" cy="23114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AR" sz="2800" smtClean="0"/>
              <a:t>El uso de SNG es infectivo para controlar emesis en pac con OIM.</a:t>
            </a:r>
          </a:p>
          <a:p>
            <a:pPr>
              <a:buFont typeface="Wingdings" pitchFamily="2" charset="2"/>
              <a:buNone/>
            </a:pPr>
            <a:endParaRPr lang="es-AR" b="1" i="1" smtClean="0"/>
          </a:p>
          <a:p>
            <a:pPr>
              <a:buFont typeface="Wingdings" pitchFamily="2" charset="2"/>
              <a:buNone/>
            </a:pPr>
            <a:r>
              <a:rPr lang="es-AR" sz="2800" b="1" i="1" smtClean="0"/>
              <a:t>Nivel de Evidencia</a:t>
            </a:r>
            <a:r>
              <a:rPr lang="es-AR" sz="2800" smtClean="0"/>
              <a:t> </a:t>
            </a:r>
            <a:r>
              <a:rPr lang="es-AR" b="1" i="1" smtClean="0"/>
              <a:t>3</a:t>
            </a:r>
            <a:endParaRPr lang="es-AR" b="1" i="1"/>
          </a:p>
        </p:txBody>
      </p:sp>
      <p:sp>
        <p:nvSpPr>
          <p:cNvPr id="5" name="Text Box 7"/>
          <p:cNvSpPr txBox="1">
            <a:spLocks noChangeArrowheads="1"/>
          </p:cNvSpPr>
          <p:nvPr/>
        </p:nvSpPr>
        <p:spPr bwMode="auto">
          <a:xfrm>
            <a:off x="539750" y="5301208"/>
            <a:ext cx="8135938"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AR" dirty="0" err="1"/>
              <a:t>Bizer</a:t>
            </a:r>
            <a:r>
              <a:rPr lang="es-AR" dirty="0"/>
              <a:t> LS, </a:t>
            </a:r>
            <a:r>
              <a:rPr lang="es-AR" dirty="0" err="1"/>
              <a:t>Liebling</a:t>
            </a:r>
            <a:r>
              <a:rPr lang="es-AR" dirty="0"/>
              <a:t> RW, </a:t>
            </a:r>
            <a:r>
              <a:rPr lang="es-AR" dirty="0" err="1"/>
              <a:t>Delany</a:t>
            </a:r>
            <a:r>
              <a:rPr lang="es-AR" dirty="0"/>
              <a:t> HM, </a:t>
            </a:r>
            <a:r>
              <a:rPr lang="es-AR" dirty="0" err="1"/>
              <a:t>Gliedman</a:t>
            </a:r>
            <a:r>
              <a:rPr lang="es-AR" dirty="0"/>
              <a:t> ML. Small </a:t>
            </a:r>
            <a:r>
              <a:rPr lang="es-AR" dirty="0" err="1"/>
              <a:t>bowel</a:t>
            </a:r>
            <a:r>
              <a:rPr lang="es-AR" dirty="0"/>
              <a:t> </a:t>
            </a:r>
            <a:r>
              <a:rPr lang="es-AR" dirty="0" err="1"/>
              <a:t>obstruction</a:t>
            </a:r>
            <a:r>
              <a:rPr lang="es-AR" dirty="0"/>
              <a:t>: </a:t>
            </a:r>
            <a:r>
              <a:rPr lang="es-AR" dirty="0" err="1"/>
              <a:t>the</a:t>
            </a:r>
            <a:r>
              <a:rPr lang="es-AR" dirty="0"/>
              <a:t> role of </a:t>
            </a:r>
            <a:r>
              <a:rPr lang="es-AR" dirty="0" err="1"/>
              <a:t>nonoperative</a:t>
            </a:r>
            <a:r>
              <a:rPr lang="es-AR" dirty="0"/>
              <a:t> </a:t>
            </a:r>
            <a:r>
              <a:rPr lang="es-AR" dirty="0" err="1"/>
              <a:t>treatment</a:t>
            </a:r>
            <a:r>
              <a:rPr lang="es-AR" dirty="0"/>
              <a:t> in simple intestinal </a:t>
            </a:r>
            <a:r>
              <a:rPr lang="es-AR" dirty="0" err="1"/>
              <a:t>obstruction</a:t>
            </a:r>
            <a:r>
              <a:rPr lang="es-AR" dirty="0"/>
              <a:t> and </a:t>
            </a:r>
            <a:r>
              <a:rPr lang="es-AR" dirty="0" err="1"/>
              <a:t>predictive</a:t>
            </a:r>
            <a:r>
              <a:rPr lang="es-AR" dirty="0"/>
              <a:t> </a:t>
            </a:r>
            <a:r>
              <a:rPr lang="es-AR" dirty="0" err="1"/>
              <a:t>criteria</a:t>
            </a:r>
            <a:r>
              <a:rPr lang="es-AR" dirty="0"/>
              <a:t> </a:t>
            </a:r>
            <a:r>
              <a:rPr lang="es-AR" dirty="0" err="1"/>
              <a:t>for</a:t>
            </a:r>
            <a:r>
              <a:rPr lang="es-AR" dirty="0"/>
              <a:t> </a:t>
            </a:r>
            <a:r>
              <a:rPr lang="es-AR" dirty="0" err="1"/>
              <a:t>strangulation</a:t>
            </a:r>
            <a:r>
              <a:rPr lang="es-AR" dirty="0"/>
              <a:t> </a:t>
            </a:r>
            <a:r>
              <a:rPr lang="es-AR" dirty="0" err="1"/>
              <a:t>obstruction</a:t>
            </a:r>
            <a:r>
              <a:rPr lang="es-AR" dirty="0"/>
              <a:t>. </a:t>
            </a:r>
            <a:r>
              <a:rPr lang="es-AR" b="1" dirty="0" err="1"/>
              <a:t>Surgery</a:t>
            </a:r>
            <a:r>
              <a:rPr lang="es-AR" b="1" dirty="0"/>
              <a:t> 1981;89(4):407-13.</a:t>
            </a:r>
            <a:endParaRPr lang="es-ES" b="1" dirty="0"/>
          </a:p>
        </p:txBody>
      </p:sp>
      <p:pic>
        <p:nvPicPr>
          <p:cNvPr id="6"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938402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Rectangle 2"/>
          <p:cNvSpPr txBox="1">
            <a:spLocks noChangeArrowheads="1"/>
          </p:cNvSpPr>
          <p:nvPr/>
        </p:nvSpPr>
        <p:spPr>
          <a:xfrm>
            <a:off x="458788" y="2193925"/>
            <a:ext cx="8232775" cy="264953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80000"/>
              </a:lnSpc>
            </a:pPr>
            <a:r>
              <a:rPr lang="es-AR" sz="2800" dirty="0" smtClean="0"/>
              <a:t>SNG puede usarse si hay vómitos </a:t>
            </a:r>
            <a:r>
              <a:rPr lang="es-AR" sz="2800" dirty="0" err="1" smtClean="0"/>
              <a:t>fecaloides</a:t>
            </a:r>
            <a:r>
              <a:rPr lang="es-AR" sz="2800" dirty="0" smtClean="0"/>
              <a:t> (contenido </a:t>
            </a:r>
            <a:r>
              <a:rPr lang="es-AR" sz="2800" dirty="0" smtClean="0"/>
              <a:t>de Intestino delgado)</a:t>
            </a:r>
            <a:r>
              <a:rPr lang="es-AR" sz="2800" dirty="0" smtClean="0"/>
              <a:t>, obstrucción   </a:t>
            </a:r>
            <a:r>
              <a:rPr lang="es-AR" sz="2800" dirty="0" smtClean="0"/>
              <a:t>pilórica, o vómitos persistentes mientras se aguarda la acción de agentes farmacológicos.</a:t>
            </a:r>
            <a:r>
              <a:rPr lang="es-AR" dirty="0" smtClean="0"/>
              <a:t> </a:t>
            </a:r>
          </a:p>
          <a:p>
            <a:pPr>
              <a:lnSpc>
                <a:spcPct val="80000"/>
              </a:lnSpc>
              <a:buFont typeface="Wingdings" pitchFamily="2" charset="2"/>
              <a:buNone/>
            </a:pPr>
            <a:endParaRPr lang="es-AR" b="1" i="1" dirty="0" smtClean="0"/>
          </a:p>
          <a:p>
            <a:pPr>
              <a:lnSpc>
                <a:spcPct val="80000"/>
              </a:lnSpc>
              <a:buFont typeface="Wingdings" pitchFamily="2" charset="2"/>
              <a:buNone/>
            </a:pPr>
            <a:r>
              <a:rPr lang="es-AR" sz="2800" b="1" i="1" dirty="0" smtClean="0"/>
              <a:t>Nivel de Evidencia</a:t>
            </a:r>
            <a:r>
              <a:rPr lang="es-AR" sz="2800" dirty="0" smtClean="0"/>
              <a:t> </a:t>
            </a:r>
            <a:r>
              <a:rPr lang="es-AR" b="1" i="1" dirty="0" smtClean="0"/>
              <a:t>3</a:t>
            </a:r>
            <a:endParaRPr lang="es-AR" b="1" i="1" dirty="0"/>
          </a:p>
        </p:txBody>
      </p:sp>
      <p:sp>
        <p:nvSpPr>
          <p:cNvPr id="5" name="Text Box 7"/>
          <p:cNvSpPr txBox="1">
            <a:spLocks noChangeArrowheads="1"/>
          </p:cNvSpPr>
          <p:nvPr/>
        </p:nvSpPr>
        <p:spPr bwMode="auto">
          <a:xfrm>
            <a:off x="755650" y="5301208"/>
            <a:ext cx="7993063"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AR" dirty="0" err="1"/>
              <a:t>Koukouras</a:t>
            </a:r>
            <a:r>
              <a:rPr lang="es-AR" dirty="0"/>
              <a:t> D, </a:t>
            </a:r>
            <a:r>
              <a:rPr lang="es-AR" dirty="0" err="1"/>
              <a:t>Mastronikolis</a:t>
            </a:r>
            <a:r>
              <a:rPr lang="es-AR" dirty="0"/>
              <a:t> NS, </a:t>
            </a:r>
            <a:r>
              <a:rPr lang="es-AR" dirty="0" err="1"/>
              <a:t>Tzoracoleftherakis</a:t>
            </a:r>
            <a:r>
              <a:rPr lang="es-AR" dirty="0"/>
              <a:t> E, </a:t>
            </a:r>
            <a:r>
              <a:rPr lang="es-AR" dirty="0" err="1"/>
              <a:t>Angelopoulou</a:t>
            </a:r>
            <a:r>
              <a:rPr lang="es-AR" dirty="0"/>
              <a:t> E, </a:t>
            </a:r>
            <a:r>
              <a:rPr lang="es-AR" dirty="0" err="1"/>
              <a:t>Kalfarentzos</a:t>
            </a:r>
            <a:r>
              <a:rPr lang="es-AR" dirty="0"/>
              <a:t> F, </a:t>
            </a:r>
            <a:r>
              <a:rPr lang="es-AR" dirty="0" err="1"/>
              <a:t>Androulakis</a:t>
            </a:r>
            <a:r>
              <a:rPr lang="es-AR" dirty="0"/>
              <a:t> J. </a:t>
            </a:r>
            <a:r>
              <a:rPr lang="es-AR" dirty="0" err="1"/>
              <a:t>The</a:t>
            </a:r>
            <a:r>
              <a:rPr lang="es-AR" dirty="0"/>
              <a:t> role of </a:t>
            </a:r>
            <a:r>
              <a:rPr lang="es-AR" dirty="0" err="1"/>
              <a:t>nasogastric</a:t>
            </a:r>
            <a:r>
              <a:rPr lang="es-AR" dirty="0"/>
              <a:t> </a:t>
            </a:r>
            <a:r>
              <a:rPr lang="es-AR" dirty="0" err="1"/>
              <a:t>tube</a:t>
            </a:r>
            <a:r>
              <a:rPr lang="es-AR" dirty="0"/>
              <a:t> </a:t>
            </a:r>
            <a:r>
              <a:rPr lang="es-AR" dirty="0" err="1"/>
              <a:t>after</a:t>
            </a:r>
            <a:r>
              <a:rPr lang="es-AR" dirty="0"/>
              <a:t> </a:t>
            </a:r>
            <a:r>
              <a:rPr lang="es-AR" dirty="0" err="1"/>
              <a:t>elective</a:t>
            </a:r>
            <a:r>
              <a:rPr lang="es-AR" dirty="0"/>
              <a:t> abdominal </a:t>
            </a:r>
            <a:r>
              <a:rPr lang="es-AR" dirty="0" err="1"/>
              <a:t>surgery</a:t>
            </a:r>
            <a:r>
              <a:rPr lang="es-AR" dirty="0"/>
              <a:t>. </a:t>
            </a:r>
            <a:r>
              <a:rPr lang="es-AR" b="1" dirty="0" err="1"/>
              <a:t>Clin</a:t>
            </a:r>
            <a:r>
              <a:rPr lang="es-AR" b="1" dirty="0"/>
              <a:t> Ter 2001:152(4):241-4</a:t>
            </a:r>
            <a:endParaRPr lang="es-ES" b="1" dirty="0"/>
          </a:p>
        </p:txBody>
      </p:sp>
      <p:pic>
        <p:nvPicPr>
          <p:cNvPr id="6"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258922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Rectangle 2"/>
          <p:cNvSpPr txBox="1">
            <a:spLocks noChangeArrowheads="1"/>
          </p:cNvSpPr>
          <p:nvPr/>
        </p:nvSpPr>
        <p:spPr>
          <a:xfrm>
            <a:off x="457200" y="1412875"/>
            <a:ext cx="8229600" cy="298132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90000"/>
              </a:lnSpc>
            </a:pPr>
            <a:r>
              <a:rPr lang="es-AR" sz="2400" dirty="0" smtClean="0"/>
              <a:t>El dolor (visceral y cólico) habitualmente se controla con fármacos analgésicos por vía SC. El cólico es frecuente, si no se alivia con opioides debe indicarse BBH. </a:t>
            </a:r>
          </a:p>
          <a:p>
            <a:pPr>
              <a:lnSpc>
                <a:spcPct val="90000"/>
              </a:lnSpc>
            </a:pPr>
            <a:r>
              <a:rPr lang="es-AR" sz="2400" dirty="0"/>
              <a:t>E</a:t>
            </a:r>
            <a:r>
              <a:rPr lang="es-AR" sz="2400" dirty="0" smtClean="0"/>
              <a:t>n </a:t>
            </a:r>
            <a:r>
              <a:rPr lang="es-AR" sz="2400" dirty="0" smtClean="0"/>
              <a:t>obstrucción completa, </a:t>
            </a:r>
            <a:r>
              <a:rPr lang="es-AR" sz="2400" dirty="0" smtClean="0"/>
              <a:t>inoperable, </a:t>
            </a:r>
            <a:r>
              <a:rPr lang="es-AR" sz="2400" dirty="0" smtClean="0"/>
              <a:t>se administra por </a:t>
            </a:r>
            <a:r>
              <a:rPr lang="es-AR" sz="2400" dirty="0" err="1" smtClean="0"/>
              <a:t>Inf</a:t>
            </a:r>
            <a:r>
              <a:rPr lang="es-AR" sz="2400" dirty="0" smtClean="0"/>
              <a:t> Continua SC. </a:t>
            </a:r>
          </a:p>
          <a:p>
            <a:pPr>
              <a:lnSpc>
                <a:spcPct val="90000"/>
              </a:lnSpc>
              <a:buFont typeface="Wingdings" pitchFamily="2" charset="2"/>
              <a:buNone/>
            </a:pPr>
            <a:endParaRPr lang="es-AR" sz="2800" i="1" dirty="0" smtClean="0"/>
          </a:p>
          <a:p>
            <a:pPr>
              <a:lnSpc>
                <a:spcPct val="90000"/>
              </a:lnSpc>
              <a:buFont typeface="Wingdings" pitchFamily="2" charset="2"/>
              <a:buNone/>
            </a:pPr>
            <a:r>
              <a:rPr lang="es-AR" sz="2400" b="1" i="1" dirty="0" smtClean="0"/>
              <a:t>Nivel de Evidencia</a:t>
            </a:r>
            <a:r>
              <a:rPr lang="es-AR" sz="2400" dirty="0" smtClean="0"/>
              <a:t> </a:t>
            </a:r>
            <a:r>
              <a:rPr lang="es-AR" sz="2800" b="1" i="1" dirty="0" smtClean="0"/>
              <a:t>3</a:t>
            </a:r>
            <a:endParaRPr lang="es-AR" sz="2800" b="1" i="1" dirty="0"/>
          </a:p>
        </p:txBody>
      </p:sp>
      <p:sp>
        <p:nvSpPr>
          <p:cNvPr id="5" name="Text Box 7"/>
          <p:cNvSpPr txBox="1">
            <a:spLocks noChangeArrowheads="1"/>
          </p:cNvSpPr>
          <p:nvPr/>
        </p:nvSpPr>
        <p:spPr bwMode="auto">
          <a:xfrm>
            <a:off x="396875" y="4221088"/>
            <a:ext cx="84963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err="1"/>
              <a:t>Twycross</a:t>
            </a:r>
            <a:r>
              <a:rPr lang="en-US" dirty="0"/>
              <a:t> R, </a:t>
            </a:r>
            <a:r>
              <a:rPr lang="en-US" dirty="0" err="1"/>
              <a:t>Wilcock</a:t>
            </a:r>
            <a:r>
              <a:rPr lang="en-US" dirty="0"/>
              <a:t> A, </a:t>
            </a:r>
            <a:r>
              <a:rPr lang="en-US" dirty="0" err="1"/>
              <a:t>Charlesworth</a:t>
            </a:r>
            <a:r>
              <a:rPr lang="en-US" dirty="0"/>
              <a:t> S, </a:t>
            </a:r>
            <a:r>
              <a:rPr lang="en-US" dirty="0" err="1"/>
              <a:t>Dickman</a:t>
            </a:r>
            <a:r>
              <a:rPr lang="en-US" dirty="0"/>
              <a:t> A. </a:t>
            </a:r>
            <a:r>
              <a:rPr lang="en-US" b="1" dirty="0"/>
              <a:t>Palliative care formulary. 2nd ed. Abingdon: Radcliffe Medical Press; 2002.</a:t>
            </a:r>
          </a:p>
          <a:p>
            <a:r>
              <a:rPr lang="es-AR" dirty="0"/>
              <a:t>Nelson KA, </a:t>
            </a:r>
            <a:r>
              <a:rPr lang="es-AR" dirty="0" err="1"/>
              <a:t>Glare</a:t>
            </a:r>
            <a:r>
              <a:rPr lang="es-AR" dirty="0"/>
              <a:t> PA, </a:t>
            </a:r>
            <a:r>
              <a:rPr lang="es-AR" dirty="0" err="1"/>
              <a:t>Walsh</a:t>
            </a:r>
            <a:r>
              <a:rPr lang="es-AR" dirty="0"/>
              <a:t> D, </a:t>
            </a:r>
            <a:r>
              <a:rPr lang="es-AR" dirty="0" err="1"/>
              <a:t>Groh</a:t>
            </a:r>
            <a:r>
              <a:rPr lang="es-AR" dirty="0"/>
              <a:t> ES. A </a:t>
            </a:r>
            <a:r>
              <a:rPr lang="es-AR" dirty="0" err="1"/>
              <a:t>prospective</a:t>
            </a:r>
            <a:r>
              <a:rPr lang="es-AR" dirty="0"/>
              <a:t>, </a:t>
            </a:r>
            <a:r>
              <a:rPr lang="es-AR" dirty="0" err="1"/>
              <a:t>within-patient</a:t>
            </a:r>
            <a:r>
              <a:rPr lang="es-AR" dirty="0"/>
              <a:t>, crossover </a:t>
            </a:r>
            <a:r>
              <a:rPr lang="es-AR" dirty="0" err="1"/>
              <a:t>study</a:t>
            </a:r>
            <a:r>
              <a:rPr lang="es-AR" dirty="0"/>
              <a:t> of </a:t>
            </a:r>
            <a:r>
              <a:rPr lang="es-AR" dirty="0" err="1"/>
              <a:t>continuous</a:t>
            </a:r>
            <a:r>
              <a:rPr lang="es-AR" dirty="0"/>
              <a:t> </a:t>
            </a:r>
            <a:r>
              <a:rPr lang="es-AR" dirty="0" err="1"/>
              <a:t>intravenous</a:t>
            </a:r>
            <a:r>
              <a:rPr lang="es-AR" dirty="0"/>
              <a:t> and </a:t>
            </a:r>
            <a:r>
              <a:rPr lang="es-AR" dirty="0" err="1"/>
              <a:t>subcutaneous</a:t>
            </a:r>
            <a:r>
              <a:rPr lang="es-AR" dirty="0"/>
              <a:t> </a:t>
            </a:r>
            <a:r>
              <a:rPr lang="es-AR" dirty="0" err="1"/>
              <a:t>morphine</a:t>
            </a:r>
            <a:r>
              <a:rPr lang="es-AR" dirty="0"/>
              <a:t> </a:t>
            </a:r>
            <a:r>
              <a:rPr lang="es-AR" dirty="0" err="1"/>
              <a:t>for</a:t>
            </a:r>
            <a:r>
              <a:rPr lang="es-AR" dirty="0"/>
              <a:t> </a:t>
            </a:r>
            <a:r>
              <a:rPr lang="es-AR" dirty="0" err="1"/>
              <a:t>chronic</a:t>
            </a:r>
            <a:r>
              <a:rPr lang="es-AR" dirty="0"/>
              <a:t> </a:t>
            </a:r>
            <a:r>
              <a:rPr lang="es-AR" dirty="0" err="1"/>
              <a:t>cancer</a:t>
            </a:r>
            <a:r>
              <a:rPr lang="es-AR" dirty="0"/>
              <a:t> </a:t>
            </a:r>
            <a:r>
              <a:rPr lang="es-AR" dirty="0" err="1"/>
              <a:t>pain</a:t>
            </a:r>
            <a:r>
              <a:rPr lang="es-AR" dirty="0"/>
              <a:t>. </a:t>
            </a:r>
            <a:r>
              <a:rPr lang="es-AR" b="1" dirty="0"/>
              <a:t>J </a:t>
            </a:r>
            <a:r>
              <a:rPr lang="es-AR" b="1" dirty="0" err="1"/>
              <a:t>Pain</a:t>
            </a:r>
            <a:r>
              <a:rPr lang="es-AR" b="1" dirty="0"/>
              <a:t> </a:t>
            </a:r>
            <a:r>
              <a:rPr lang="es-AR" b="1" dirty="0" err="1"/>
              <a:t>Symptom</a:t>
            </a:r>
            <a:r>
              <a:rPr lang="es-AR" b="1" dirty="0"/>
              <a:t> </a:t>
            </a:r>
            <a:r>
              <a:rPr lang="es-AR" b="1" dirty="0" err="1"/>
              <a:t>Manage</a:t>
            </a:r>
            <a:r>
              <a:rPr lang="es-AR" b="1" dirty="0"/>
              <a:t> 1997; 13: 262-7.</a:t>
            </a:r>
          </a:p>
          <a:p>
            <a:r>
              <a:rPr lang="es-AR" dirty="0" err="1"/>
              <a:t>Urch</a:t>
            </a:r>
            <a:r>
              <a:rPr lang="es-AR" dirty="0"/>
              <a:t> CE, Field GB, Chamberlain JH. A </a:t>
            </a:r>
            <a:r>
              <a:rPr lang="es-AR" dirty="0" err="1"/>
              <a:t>comparative</a:t>
            </a:r>
            <a:r>
              <a:rPr lang="es-AR" dirty="0"/>
              <a:t> </a:t>
            </a:r>
            <a:r>
              <a:rPr lang="es-AR" dirty="0" err="1"/>
              <a:t>study</a:t>
            </a:r>
            <a:r>
              <a:rPr lang="es-AR" dirty="0"/>
              <a:t> of </a:t>
            </a:r>
            <a:r>
              <a:rPr lang="es-AR" dirty="0" err="1"/>
              <a:t>syringe</a:t>
            </a:r>
            <a:r>
              <a:rPr lang="es-AR" dirty="0"/>
              <a:t> driver use in </a:t>
            </a:r>
            <a:r>
              <a:rPr lang="es-AR" dirty="0" err="1"/>
              <a:t>community</a:t>
            </a:r>
            <a:r>
              <a:rPr lang="es-AR" dirty="0"/>
              <a:t>, hospice and hospital. </a:t>
            </a:r>
            <a:r>
              <a:rPr lang="es-AR" b="1" dirty="0" err="1"/>
              <a:t>Palliat</a:t>
            </a:r>
            <a:r>
              <a:rPr lang="es-AR" b="1" dirty="0"/>
              <a:t> </a:t>
            </a:r>
            <a:r>
              <a:rPr lang="es-AR" b="1" dirty="0" err="1"/>
              <a:t>Med</a:t>
            </a:r>
            <a:r>
              <a:rPr lang="es-AR" b="1" dirty="0"/>
              <a:t> 1996; 10: 75.</a:t>
            </a:r>
            <a:endParaRPr lang="es-ES" dirty="0"/>
          </a:p>
        </p:txBody>
      </p:sp>
      <p:pic>
        <p:nvPicPr>
          <p:cNvPr id="6"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377336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Rectangle 2"/>
          <p:cNvSpPr txBox="1">
            <a:spLocks noChangeArrowheads="1"/>
          </p:cNvSpPr>
          <p:nvPr/>
        </p:nvSpPr>
        <p:spPr>
          <a:xfrm>
            <a:off x="458788" y="2006600"/>
            <a:ext cx="8232775" cy="28368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90000"/>
              </a:lnSpc>
            </a:pPr>
            <a:r>
              <a:rPr lang="es-AR" sz="2800" smtClean="0"/>
              <a:t>Los cuidados regulares de la mucosa oral es el tratamiento de elección para la boca seca.</a:t>
            </a:r>
          </a:p>
          <a:p>
            <a:pPr>
              <a:lnSpc>
                <a:spcPct val="90000"/>
              </a:lnSpc>
            </a:pPr>
            <a:r>
              <a:rPr lang="es-AR" sz="2800" smtClean="0"/>
              <a:t>La hidratación parenteral a veces se indica en pacientes con náusea. </a:t>
            </a:r>
          </a:p>
          <a:p>
            <a:pPr>
              <a:lnSpc>
                <a:spcPct val="90000"/>
              </a:lnSpc>
              <a:buFont typeface="Wingdings" pitchFamily="2" charset="2"/>
              <a:buNone/>
            </a:pPr>
            <a:endParaRPr lang="es-AR" b="1" i="1" smtClean="0"/>
          </a:p>
          <a:p>
            <a:pPr>
              <a:lnSpc>
                <a:spcPct val="90000"/>
              </a:lnSpc>
              <a:buFont typeface="Wingdings" pitchFamily="2" charset="2"/>
              <a:buNone/>
            </a:pPr>
            <a:r>
              <a:rPr lang="es-AR" sz="2800" b="1" i="1" smtClean="0"/>
              <a:t>Nivel de Evidencia</a:t>
            </a:r>
            <a:r>
              <a:rPr lang="es-AR" sz="2800" smtClean="0"/>
              <a:t> </a:t>
            </a:r>
            <a:r>
              <a:rPr lang="es-AR" b="1" i="1" smtClean="0"/>
              <a:t>3</a:t>
            </a:r>
            <a:endParaRPr lang="es-AR" b="1" i="1"/>
          </a:p>
        </p:txBody>
      </p:sp>
      <p:sp>
        <p:nvSpPr>
          <p:cNvPr id="5" name="Text Box 7"/>
          <p:cNvSpPr txBox="1">
            <a:spLocks noChangeArrowheads="1"/>
          </p:cNvSpPr>
          <p:nvPr/>
        </p:nvSpPr>
        <p:spPr bwMode="auto">
          <a:xfrm>
            <a:off x="468313" y="5301208"/>
            <a:ext cx="820737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AR"/>
              <a:t>Ripamonti C, Twycross R, Baines M, Bozzetti F, Capri S, De Conno F, et al. Clinical-practice recommendations for the management of bowel obstruction in patients with end-stage cancer.</a:t>
            </a:r>
            <a:r>
              <a:rPr lang="es-AR" b="1"/>
              <a:t> Support Care Cancer 2001;9(4):223-33.</a:t>
            </a:r>
            <a:endParaRPr lang="es-ES" b="1"/>
          </a:p>
        </p:txBody>
      </p:sp>
      <p:pic>
        <p:nvPicPr>
          <p:cNvPr id="6"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818896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pic>
        <p:nvPicPr>
          <p:cNvPr id="3"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a:spLocks/>
          </p:cNvSpPr>
          <p:nvPr/>
        </p:nvSpPr>
        <p:spPr bwMode="auto">
          <a:xfrm>
            <a:off x="468313" y="1770063"/>
            <a:ext cx="8229600" cy="4323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Clr>
                <a:schemeClr val="bg2"/>
              </a:buClr>
              <a:buSzPct val="75000"/>
              <a:buFont typeface="Wingdings" pitchFamily="2" charset="2"/>
              <a:buChar char="n"/>
            </a:pPr>
            <a:r>
              <a:rPr lang="es-AR" sz="2400" dirty="0">
                <a:effectLst>
                  <a:outerShdw blurRad="38100" dist="38100" dir="2700000" algn="tl">
                    <a:srgbClr val="C0C0C0"/>
                  </a:outerShdw>
                </a:effectLst>
              </a:rPr>
              <a:t>Diagnóstico: </a:t>
            </a:r>
            <a:r>
              <a:rPr lang="es-AR" sz="2400" dirty="0" smtClean="0">
                <a:effectLst>
                  <a:outerShdw blurRad="38100" dist="38100" dir="2700000" algn="tl">
                    <a:srgbClr val="C0C0C0"/>
                  </a:outerShdw>
                </a:effectLst>
              </a:rPr>
              <a:t>Obstrucción intestinal maligna (SOI</a:t>
            </a:r>
            <a:r>
              <a:rPr lang="es-AR" sz="2400" dirty="0" smtClean="0">
                <a:effectLst>
                  <a:outerShdw blurRad="38100" dist="38100" dir="2700000" algn="tl">
                    <a:srgbClr val="C0C0C0"/>
                  </a:outerShdw>
                </a:effectLst>
              </a:rPr>
              <a:t>), secundario a </a:t>
            </a:r>
            <a:r>
              <a:rPr lang="es-AR" sz="2400" dirty="0" err="1" smtClean="0">
                <a:effectLst>
                  <a:outerShdw blurRad="38100" dist="38100" dir="2700000" algn="tl">
                    <a:srgbClr val="C0C0C0"/>
                  </a:outerShdw>
                </a:effectLst>
              </a:rPr>
              <a:t>carcinomatosis</a:t>
            </a:r>
            <a:r>
              <a:rPr lang="es-AR" sz="2400" dirty="0" smtClean="0">
                <a:effectLst>
                  <a:outerShdw blurRad="38100" dist="38100" dir="2700000" algn="tl">
                    <a:srgbClr val="C0C0C0"/>
                  </a:outerShdw>
                </a:effectLst>
              </a:rPr>
              <a:t> peritoneal</a:t>
            </a:r>
            <a:endParaRPr lang="es-AR" sz="2400" dirty="0">
              <a:effectLst>
                <a:outerShdw blurRad="38100" dist="38100" dir="2700000" algn="tl">
                  <a:srgbClr val="C0C0C0"/>
                </a:outerShdw>
              </a:effectLst>
            </a:endParaRPr>
          </a:p>
          <a:p>
            <a:pPr marL="342900" indent="-342900">
              <a:spcBef>
                <a:spcPct val="20000"/>
              </a:spcBef>
              <a:buClr>
                <a:schemeClr val="bg2"/>
              </a:buClr>
              <a:buSzPct val="75000"/>
              <a:buFont typeface="Wingdings" pitchFamily="2" charset="2"/>
              <a:buChar char="n"/>
            </a:pPr>
            <a:endParaRPr lang="es-AR" sz="2400" dirty="0">
              <a:effectLst>
                <a:outerShdw blurRad="38100" dist="38100" dir="2700000" algn="tl">
                  <a:srgbClr val="C0C0C0"/>
                </a:outerShdw>
              </a:effectLst>
            </a:endParaRPr>
          </a:p>
          <a:p>
            <a:pPr marL="342900" indent="-342900">
              <a:spcBef>
                <a:spcPct val="20000"/>
              </a:spcBef>
              <a:buClr>
                <a:schemeClr val="bg2"/>
              </a:buClr>
              <a:buSzPct val="75000"/>
              <a:buFont typeface="Wingdings" pitchFamily="2" charset="2"/>
              <a:buChar char="n"/>
            </a:pPr>
            <a:r>
              <a:rPr lang="es-AR" sz="2400" dirty="0" smtClean="0">
                <a:effectLst>
                  <a:outerShdw blurRad="38100" dist="38100" dir="2700000" algn="tl">
                    <a:srgbClr val="C0C0C0"/>
                  </a:outerShdw>
                </a:effectLst>
              </a:rPr>
              <a:t>Se coloca SNG por 3 días hasta reducción del débito</a:t>
            </a:r>
            <a:endParaRPr lang="es-AR" sz="2400" dirty="0">
              <a:effectLst>
                <a:outerShdw blurRad="38100" dist="38100" dir="2700000" algn="tl">
                  <a:srgbClr val="C0C0C0"/>
                </a:outerShdw>
              </a:effectLst>
            </a:endParaRPr>
          </a:p>
          <a:p>
            <a:pPr marL="342900" indent="-342900">
              <a:spcBef>
                <a:spcPct val="20000"/>
              </a:spcBef>
              <a:buClr>
                <a:schemeClr val="bg2"/>
              </a:buClr>
              <a:buSzPct val="75000"/>
              <a:buFont typeface="Wingdings" pitchFamily="2" charset="2"/>
              <a:buChar char="n"/>
            </a:pPr>
            <a:endParaRPr lang="es-AR" sz="2400" dirty="0">
              <a:effectLst>
                <a:outerShdw blurRad="38100" dist="38100" dir="2700000" algn="tl">
                  <a:srgbClr val="C0C0C0"/>
                </a:outerShdw>
              </a:effectLst>
            </a:endParaRPr>
          </a:p>
          <a:p>
            <a:pPr marL="342900" indent="-342900">
              <a:spcBef>
                <a:spcPct val="20000"/>
              </a:spcBef>
              <a:buClr>
                <a:schemeClr val="bg2"/>
              </a:buClr>
              <a:buSzPct val="75000"/>
              <a:buFont typeface="Wingdings" pitchFamily="2" charset="2"/>
              <a:buChar char="n"/>
            </a:pPr>
            <a:r>
              <a:rPr lang="es-AR" sz="2400" dirty="0" smtClean="0">
                <a:effectLst>
                  <a:outerShdw blurRad="38100" dist="38100" dir="2700000" algn="tl">
                    <a:srgbClr val="C0C0C0"/>
                  </a:outerShdw>
                </a:effectLst>
              </a:rPr>
              <a:t>Se inicia tratamiento farmacológico con: </a:t>
            </a:r>
          </a:p>
          <a:p>
            <a:pPr>
              <a:spcBef>
                <a:spcPct val="20000"/>
              </a:spcBef>
              <a:buClr>
                <a:schemeClr val="bg2"/>
              </a:buClr>
              <a:buSzPct val="75000"/>
            </a:pPr>
            <a:r>
              <a:rPr lang="es-AR" sz="2400" dirty="0">
                <a:effectLst>
                  <a:outerShdw blurRad="38100" dist="38100" dir="2700000" algn="tl">
                    <a:srgbClr val="C0C0C0"/>
                  </a:outerShdw>
                </a:effectLst>
              </a:rPr>
              <a:t>	</a:t>
            </a:r>
            <a:r>
              <a:rPr lang="es-AR" sz="2400" dirty="0" smtClean="0">
                <a:effectLst>
                  <a:outerShdw blurRad="38100" dist="38100" dir="2700000" algn="tl">
                    <a:srgbClr val="C0C0C0"/>
                  </a:outerShdw>
                </a:effectLst>
              </a:rPr>
              <a:t>Morfina 5 mg c/ 4hs SC</a:t>
            </a:r>
          </a:p>
          <a:p>
            <a:pPr>
              <a:spcBef>
                <a:spcPct val="20000"/>
              </a:spcBef>
              <a:buClr>
                <a:schemeClr val="bg2"/>
              </a:buClr>
              <a:buSzPct val="75000"/>
            </a:pPr>
            <a:r>
              <a:rPr lang="es-AR" sz="2400" dirty="0" smtClean="0">
                <a:effectLst>
                  <a:outerShdw blurRad="38100" dist="38100" dir="2700000" algn="tl">
                    <a:srgbClr val="C0C0C0"/>
                  </a:outerShdw>
                </a:effectLst>
              </a:rPr>
              <a:t>	</a:t>
            </a:r>
            <a:r>
              <a:rPr lang="es-AR" sz="2400" dirty="0" err="1" smtClean="0">
                <a:effectLst>
                  <a:outerShdw blurRad="38100" dist="38100" dir="2700000" algn="tl">
                    <a:srgbClr val="C0C0C0"/>
                  </a:outerShdw>
                </a:effectLst>
              </a:rPr>
              <a:t>Metoclopramida</a:t>
            </a:r>
            <a:r>
              <a:rPr lang="es-AR" sz="2400" dirty="0" smtClean="0">
                <a:effectLst>
                  <a:outerShdw blurRad="38100" dist="38100" dir="2700000" algn="tl">
                    <a:srgbClr val="C0C0C0"/>
                  </a:outerShdw>
                </a:effectLst>
              </a:rPr>
              <a:t> 10 mg c/6 hs EV</a:t>
            </a:r>
          </a:p>
          <a:p>
            <a:pPr>
              <a:spcBef>
                <a:spcPct val="20000"/>
              </a:spcBef>
              <a:buClr>
                <a:schemeClr val="bg2"/>
              </a:buClr>
              <a:buSzPct val="75000"/>
            </a:pPr>
            <a:r>
              <a:rPr lang="es-AR" sz="2400" dirty="0" smtClean="0">
                <a:effectLst>
                  <a:outerShdw blurRad="38100" dist="38100" dir="2700000" algn="tl">
                    <a:srgbClr val="C0C0C0"/>
                  </a:outerShdw>
                </a:effectLst>
              </a:rPr>
              <a:t>	</a:t>
            </a:r>
            <a:r>
              <a:rPr lang="es-AR" sz="2400" dirty="0" err="1" smtClean="0">
                <a:effectLst>
                  <a:outerShdw blurRad="38100" dist="38100" dir="2700000" algn="tl">
                    <a:srgbClr val="C0C0C0"/>
                  </a:outerShdw>
                </a:effectLst>
              </a:rPr>
              <a:t>Dexametasona</a:t>
            </a:r>
            <a:r>
              <a:rPr lang="es-AR" sz="2400" dirty="0" smtClean="0">
                <a:effectLst>
                  <a:outerShdw blurRad="38100" dist="38100" dir="2700000" algn="tl">
                    <a:srgbClr val="C0C0C0"/>
                  </a:outerShdw>
                </a:effectLst>
              </a:rPr>
              <a:t> 8 mg/d EV</a:t>
            </a:r>
          </a:p>
          <a:p>
            <a:pPr>
              <a:spcBef>
                <a:spcPct val="20000"/>
              </a:spcBef>
              <a:buClr>
                <a:schemeClr val="bg2"/>
              </a:buClr>
              <a:buSzPct val="75000"/>
            </a:pPr>
            <a:r>
              <a:rPr lang="es-AR" sz="2400" dirty="0" smtClean="0">
                <a:effectLst>
                  <a:outerShdw blurRad="38100" dist="38100" dir="2700000" algn="tl">
                    <a:srgbClr val="C0C0C0"/>
                  </a:outerShdw>
                </a:effectLst>
              </a:rPr>
              <a:t>	Hidratación SF 7 gotas x´</a:t>
            </a:r>
            <a:endParaRPr lang="es-AR" sz="2400" dirty="0">
              <a:effectLst>
                <a:outerShdw blurRad="38100" dist="38100" dir="2700000" algn="tl">
                  <a:srgbClr val="C0C0C0"/>
                </a:outerShdw>
              </a:effectLst>
            </a:endParaRPr>
          </a:p>
        </p:txBody>
      </p:sp>
      <p:sp>
        <p:nvSpPr>
          <p:cNvPr id="7" name="Text Box 6"/>
          <p:cNvSpPr txBox="1">
            <a:spLocks noChangeArrowheads="1"/>
          </p:cNvSpPr>
          <p:nvPr/>
        </p:nvSpPr>
        <p:spPr bwMode="auto">
          <a:xfrm>
            <a:off x="827088" y="811213"/>
            <a:ext cx="5616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AR" sz="2400" b="1" dirty="0"/>
              <a:t>Caso Clínico: </a:t>
            </a:r>
            <a:r>
              <a:rPr lang="es-AR" sz="2400" b="1" dirty="0" smtClean="0"/>
              <a:t>José, 70 años.</a:t>
            </a:r>
            <a:endParaRPr lang="es-ES" sz="2400" b="1" dirty="0"/>
          </a:p>
        </p:txBody>
      </p:sp>
    </p:spTree>
    <p:extLst>
      <p:ext uri="{BB962C8B-B14F-4D97-AF65-F5344CB8AC3E}">
        <p14:creationId xmlns:p14="http://schemas.microsoft.com/office/powerpoint/2010/main" val="1707945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4" end="4"/>
                                            </p:txEl>
                                          </p:spTgt>
                                        </p:tgtEl>
                                        <p:attrNameLst>
                                          <p:attrName>style.visibility</p:attrName>
                                        </p:attrNameLst>
                                      </p:cBhvr>
                                      <p:to>
                                        <p:strVal val="visible"/>
                                      </p:to>
                                    </p:set>
                                    <p:animEffect transition="in" filter="fade">
                                      <p:cBhvr>
                                        <p:cTn id="12" dur="500"/>
                                        <p:tgtEl>
                                          <p:spTgt spid="6">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animEffect transition="in" filter="fade">
                                      <p:cBhvr>
                                        <p:cTn id="15" dur="500"/>
                                        <p:tgtEl>
                                          <p:spTgt spid="6">
                                            <p:txEl>
                                              <p:pRg st="5" end="5"/>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6" end="6"/>
                                            </p:txEl>
                                          </p:spTgt>
                                        </p:tgtEl>
                                        <p:attrNameLst>
                                          <p:attrName>style.visibility</p:attrName>
                                        </p:attrNameLst>
                                      </p:cBhvr>
                                      <p:to>
                                        <p:strVal val="visible"/>
                                      </p:to>
                                    </p:set>
                                    <p:animEffect transition="in" filter="fade">
                                      <p:cBhvr>
                                        <p:cTn id="18" dur="500"/>
                                        <p:tgtEl>
                                          <p:spTgt spid="6">
                                            <p:txEl>
                                              <p:pRg st="6" end="6"/>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animEffect transition="in" filter="fade">
                                      <p:cBhvr>
                                        <p:cTn id="21" dur="500"/>
                                        <p:tgtEl>
                                          <p:spTgt spid="6">
                                            <p:txEl>
                                              <p:pRg st="7" end="7"/>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6">
                                            <p:txEl>
                                              <p:pRg st="8" end="8"/>
                                            </p:txEl>
                                          </p:spTgt>
                                        </p:tgtEl>
                                        <p:attrNameLst>
                                          <p:attrName>style.visibility</p:attrName>
                                        </p:attrNameLst>
                                      </p:cBhvr>
                                      <p:to>
                                        <p:strVal val="visible"/>
                                      </p:to>
                                    </p:set>
                                    <p:animEffect transition="in" filter="fade">
                                      <p:cBhvr>
                                        <p:cTn id="24"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2 Marcador de contenido"/>
          <p:cNvSpPr txBox="1">
            <a:spLocks/>
          </p:cNvSpPr>
          <p:nvPr/>
        </p:nvSpPr>
        <p:spPr>
          <a:xfrm>
            <a:off x="491122" y="1196752"/>
            <a:ext cx="8545374" cy="398938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AR" dirty="0" smtClean="0"/>
              <a:t>a) evidencia clínica de obstrucción intestinal;</a:t>
            </a:r>
          </a:p>
          <a:p>
            <a:pPr marL="0" indent="0">
              <a:buNone/>
            </a:pPr>
            <a:r>
              <a:rPr lang="es-AR" dirty="0" smtClean="0"/>
              <a:t>b) obstrucción distal al ligamento de </a:t>
            </a:r>
            <a:r>
              <a:rPr lang="es-AR" dirty="0" err="1" smtClean="0"/>
              <a:t>Treitz</a:t>
            </a:r>
            <a:r>
              <a:rPr lang="es-AR" dirty="0" smtClean="0"/>
              <a:t>;</a:t>
            </a:r>
          </a:p>
          <a:p>
            <a:pPr marL="0" indent="0">
              <a:buNone/>
            </a:pPr>
            <a:r>
              <a:rPr lang="es-AR" dirty="0" smtClean="0"/>
              <a:t>c) presencia de cáncer de origen primario </a:t>
            </a:r>
            <a:r>
              <a:rPr lang="es-AR" dirty="0" err="1" smtClean="0"/>
              <a:t>intraabdominal</a:t>
            </a:r>
            <a:r>
              <a:rPr lang="es-AR" dirty="0" smtClean="0"/>
              <a:t> o cáncer primario </a:t>
            </a:r>
            <a:r>
              <a:rPr lang="es-AR" dirty="0" err="1" smtClean="0"/>
              <a:t>extraabdominal</a:t>
            </a:r>
            <a:r>
              <a:rPr lang="es-AR" dirty="0" smtClean="0"/>
              <a:t> con afectación peritoneal;</a:t>
            </a:r>
          </a:p>
          <a:p>
            <a:pPr marL="0" indent="0">
              <a:buNone/>
            </a:pPr>
            <a:r>
              <a:rPr lang="es-AR" dirty="0" smtClean="0"/>
              <a:t>d) ausencia razonable de posibilidades de curación.</a:t>
            </a:r>
          </a:p>
        </p:txBody>
      </p:sp>
      <p:sp>
        <p:nvSpPr>
          <p:cNvPr id="4" name="4 CuadroTexto"/>
          <p:cNvSpPr txBox="1">
            <a:spLocks noChangeArrowheads="1"/>
          </p:cNvSpPr>
          <p:nvPr/>
        </p:nvSpPr>
        <p:spPr bwMode="auto">
          <a:xfrm>
            <a:off x="827088" y="5373216"/>
            <a:ext cx="7993062"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s-AR" sz="1400" dirty="0">
                <a:latin typeface="Calibri" pitchFamily="34" charset="0"/>
              </a:rPr>
              <a:t>Anthony T, </a:t>
            </a:r>
            <a:r>
              <a:rPr lang="es-AR" sz="1400" dirty="0" err="1">
                <a:latin typeface="Calibri" pitchFamily="34" charset="0"/>
              </a:rPr>
              <a:t>Baron</a:t>
            </a:r>
            <a:r>
              <a:rPr lang="es-AR" sz="1400" dirty="0">
                <a:latin typeface="Calibri" pitchFamily="34" charset="0"/>
              </a:rPr>
              <a:t> T, Mercadante S, Green S, Chi D, </a:t>
            </a:r>
            <a:r>
              <a:rPr lang="es-AR" sz="1400" dirty="0" err="1">
                <a:latin typeface="Calibri" pitchFamily="34" charset="0"/>
              </a:rPr>
              <a:t>Cunningham</a:t>
            </a:r>
            <a:r>
              <a:rPr lang="es-AR" sz="1400" dirty="0">
                <a:latin typeface="Calibri" pitchFamily="34" charset="0"/>
              </a:rPr>
              <a:t> J, et al. </a:t>
            </a:r>
            <a:r>
              <a:rPr lang="es-AR" sz="1400" dirty="0" err="1">
                <a:latin typeface="Calibri" pitchFamily="34" charset="0"/>
              </a:rPr>
              <a:t>Report</a:t>
            </a:r>
            <a:r>
              <a:rPr lang="es-AR" sz="1400" dirty="0">
                <a:latin typeface="Calibri" pitchFamily="34" charset="0"/>
              </a:rPr>
              <a:t> of </a:t>
            </a:r>
            <a:r>
              <a:rPr lang="es-AR" sz="1400" dirty="0" err="1">
                <a:latin typeface="Calibri" pitchFamily="34" charset="0"/>
              </a:rPr>
              <a:t>the</a:t>
            </a:r>
            <a:r>
              <a:rPr lang="es-AR" sz="1400" dirty="0">
                <a:latin typeface="Calibri" pitchFamily="34" charset="0"/>
              </a:rPr>
              <a:t> </a:t>
            </a:r>
            <a:r>
              <a:rPr lang="es-AR" sz="1400" dirty="0" err="1">
                <a:latin typeface="Calibri" pitchFamily="34" charset="0"/>
              </a:rPr>
              <a:t>clinical</a:t>
            </a:r>
            <a:r>
              <a:rPr lang="es-AR" sz="1400" dirty="0">
                <a:latin typeface="Calibri" pitchFamily="34" charset="0"/>
              </a:rPr>
              <a:t> </a:t>
            </a:r>
            <a:r>
              <a:rPr lang="es-AR" sz="1400" dirty="0" err="1">
                <a:latin typeface="Calibri" pitchFamily="34" charset="0"/>
              </a:rPr>
              <a:t>protocol</a:t>
            </a:r>
            <a:r>
              <a:rPr lang="es-AR" sz="1400" dirty="0">
                <a:latin typeface="Calibri" pitchFamily="34" charset="0"/>
              </a:rPr>
              <a:t> </a:t>
            </a:r>
            <a:r>
              <a:rPr lang="es-AR" sz="1400" dirty="0" err="1">
                <a:latin typeface="Calibri" pitchFamily="34" charset="0"/>
              </a:rPr>
              <a:t>committee</a:t>
            </a:r>
            <a:r>
              <a:rPr lang="es-AR" sz="1400" dirty="0">
                <a:latin typeface="Calibri" pitchFamily="34" charset="0"/>
              </a:rPr>
              <a:t>: </a:t>
            </a:r>
            <a:r>
              <a:rPr lang="es-AR" sz="1400" dirty="0" err="1">
                <a:latin typeface="Calibri" pitchFamily="34" charset="0"/>
              </a:rPr>
              <a:t>development</a:t>
            </a:r>
            <a:r>
              <a:rPr lang="es-AR" sz="1400" dirty="0">
                <a:latin typeface="Calibri" pitchFamily="34" charset="0"/>
              </a:rPr>
              <a:t> of </a:t>
            </a:r>
            <a:r>
              <a:rPr lang="es-AR" sz="1400" dirty="0" err="1">
                <a:latin typeface="Calibri" pitchFamily="34" charset="0"/>
              </a:rPr>
              <a:t>randomized</a:t>
            </a:r>
            <a:r>
              <a:rPr lang="es-AR" sz="1400" dirty="0">
                <a:latin typeface="Calibri" pitchFamily="34" charset="0"/>
              </a:rPr>
              <a:t> </a:t>
            </a:r>
            <a:r>
              <a:rPr lang="es-AR" sz="1400" dirty="0" err="1">
                <a:latin typeface="Calibri" pitchFamily="34" charset="0"/>
              </a:rPr>
              <a:t>trials</a:t>
            </a:r>
            <a:r>
              <a:rPr lang="es-AR" sz="1400" dirty="0">
                <a:latin typeface="Calibri" pitchFamily="34" charset="0"/>
              </a:rPr>
              <a:t> </a:t>
            </a:r>
            <a:r>
              <a:rPr lang="es-AR" sz="1400" dirty="0" err="1">
                <a:latin typeface="Calibri" pitchFamily="34" charset="0"/>
              </a:rPr>
              <a:t>for</a:t>
            </a:r>
            <a:r>
              <a:rPr lang="es-AR" sz="1400" dirty="0">
                <a:latin typeface="Calibri" pitchFamily="34" charset="0"/>
              </a:rPr>
              <a:t> </a:t>
            </a:r>
            <a:r>
              <a:rPr lang="es-AR" sz="1400" dirty="0" err="1">
                <a:latin typeface="Calibri" pitchFamily="34" charset="0"/>
              </a:rPr>
              <a:t>malignant</a:t>
            </a:r>
            <a:r>
              <a:rPr lang="es-AR" sz="1400" dirty="0">
                <a:latin typeface="Calibri" pitchFamily="34" charset="0"/>
              </a:rPr>
              <a:t> </a:t>
            </a:r>
            <a:r>
              <a:rPr lang="es-AR" sz="1400" dirty="0" err="1">
                <a:latin typeface="Calibri" pitchFamily="34" charset="0"/>
              </a:rPr>
              <a:t>bowel</a:t>
            </a:r>
            <a:r>
              <a:rPr lang="es-AR" sz="1400" dirty="0">
                <a:latin typeface="Calibri" pitchFamily="34" charset="0"/>
              </a:rPr>
              <a:t> </a:t>
            </a:r>
            <a:r>
              <a:rPr lang="es-AR" sz="1400" dirty="0" err="1">
                <a:latin typeface="Calibri" pitchFamily="34" charset="0"/>
              </a:rPr>
              <a:t>obstruction</a:t>
            </a:r>
            <a:r>
              <a:rPr lang="es-AR" sz="1400" dirty="0">
                <a:latin typeface="Calibri" pitchFamily="34" charset="0"/>
              </a:rPr>
              <a:t>. J </a:t>
            </a:r>
            <a:r>
              <a:rPr lang="es-AR" sz="1400" dirty="0" err="1">
                <a:latin typeface="Calibri" pitchFamily="34" charset="0"/>
              </a:rPr>
              <a:t>Pain</a:t>
            </a:r>
            <a:r>
              <a:rPr lang="es-AR" sz="1400" dirty="0">
                <a:latin typeface="Calibri" pitchFamily="34" charset="0"/>
              </a:rPr>
              <a:t> </a:t>
            </a:r>
            <a:r>
              <a:rPr lang="es-AR" sz="1400" dirty="0" err="1">
                <a:latin typeface="Calibri" pitchFamily="34" charset="0"/>
              </a:rPr>
              <a:t>Symptom</a:t>
            </a:r>
            <a:r>
              <a:rPr lang="es-AR" sz="1400" dirty="0">
                <a:latin typeface="Calibri" pitchFamily="34" charset="0"/>
              </a:rPr>
              <a:t> </a:t>
            </a:r>
            <a:r>
              <a:rPr lang="es-AR" sz="1400" dirty="0" err="1">
                <a:latin typeface="Calibri" pitchFamily="34" charset="0"/>
              </a:rPr>
              <a:t>Manage</a:t>
            </a:r>
            <a:r>
              <a:rPr lang="es-AR" sz="1400" dirty="0">
                <a:latin typeface="Calibri" pitchFamily="34" charset="0"/>
              </a:rPr>
              <a:t>. 2007;34(1suppl): S49–59. </a:t>
            </a:r>
          </a:p>
        </p:txBody>
      </p:sp>
      <p:pic>
        <p:nvPicPr>
          <p:cNvPr id="5"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7206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pic>
        <p:nvPicPr>
          <p:cNvPr id="3"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a:spLocks/>
          </p:cNvSpPr>
          <p:nvPr/>
        </p:nvSpPr>
        <p:spPr bwMode="auto">
          <a:xfrm>
            <a:off x="468313" y="1770063"/>
            <a:ext cx="8229600" cy="4323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Clr>
                <a:schemeClr val="bg2"/>
              </a:buClr>
              <a:buSzPct val="75000"/>
              <a:buFont typeface="Wingdings" pitchFamily="2" charset="2"/>
              <a:buChar char="n"/>
            </a:pPr>
            <a:r>
              <a:rPr lang="es-AR" sz="2400" dirty="0" smtClean="0">
                <a:effectLst>
                  <a:outerShdw blurRad="38100" dist="38100" dir="2700000" algn="tl">
                    <a:srgbClr val="C0C0C0"/>
                  </a:outerShdw>
                </a:effectLst>
              </a:rPr>
              <a:t>Evoluciona con buen control de nauseas y dolor.</a:t>
            </a:r>
          </a:p>
          <a:p>
            <a:pPr marL="342900" indent="-342900">
              <a:spcBef>
                <a:spcPct val="20000"/>
              </a:spcBef>
              <a:buClr>
                <a:schemeClr val="bg2"/>
              </a:buClr>
              <a:buSzPct val="75000"/>
              <a:buFont typeface="Wingdings" pitchFamily="2" charset="2"/>
              <a:buChar char="n"/>
            </a:pPr>
            <a:r>
              <a:rPr lang="es-AR" sz="2400" dirty="0" smtClean="0">
                <a:effectLst>
                  <a:outerShdw blurRad="38100" dist="38100" dir="2700000" algn="tl">
                    <a:srgbClr val="C0C0C0"/>
                  </a:outerShdw>
                </a:effectLst>
              </a:rPr>
              <a:t>Persiste un vómito /d </a:t>
            </a:r>
          </a:p>
          <a:p>
            <a:pPr marL="342900" indent="-342900">
              <a:spcBef>
                <a:spcPct val="20000"/>
              </a:spcBef>
              <a:buClr>
                <a:schemeClr val="bg2"/>
              </a:buClr>
              <a:buSzPct val="75000"/>
              <a:buFont typeface="Wingdings" pitchFamily="2" charset="2"/>
              <a:buChar char="n"/>
            </a:pPr>
            <a:r>
              <a:rPr lang="es-AR" sz="2400" dirty="0" smtClean="0">
                <a:effectLst>
                  <a:outerShdw blurRad="38100" dist="38100" dir="2700000" algn="tl">
                    <a:srgbClr val="C0C0C0"/>
                  </a:outerShdw>
                </a:effectLst>
              </a:rPr>
              <a:t>Tolera líquidos moderados por vía oral</a:t>
            </a:r>
          </a:p>
          <a:p>
            <a:pPr marL="342900" indent="-342900">
              <a:spcBef>
                <a:spcPct val="20000"/>
              </a:spcBef>
              <a:buClr>
                <a:schemeClr val="bg2"/>
              </a:buClr>
              <a:buSzPct val="75000"/>
              <a:buFont typeface="Wingdings" pitchFamily="2" charset="2"/>
              <a:buChar char="n"/>
            </a:pPr>
            <a:r>
              <a:rPr lang="es-AR" sz="2400" dirty="0" smtClean="0">
                <a:effectLst>
                  <a:outerShdw blurRad="38100" dist="38100" dir="2700000" algn="tl">
                    <a:srgbClr val="C0C0C0"/>
                  </a:outerShdw>
                </a:effectLst>
              </a:rPr>
              <a:t>Persiste clínica de SOI (catarsis negativa, RHA -)</a:t>
            </a:r>
          </a:p>
          <a:p>
            <a:pPr marL="342900" indent="-342900">
              <a:spcBef>
                <a:spcPct val="20000"/>
              </a:spcBef>
              <a:buClr>
                <a:schemeClr val="bg2"/>
              </a:buClr>
              <a:buSzPct val="75000"/>
              <a:buFont typeface="Wingdings" pitchFamily="2" charset="2"/>
              <a:buChar char="n"/>
            </a:pPr>
            <a:r>
              <a:rPr lang="es-AR" sz="2400" dirty="0" smtClean="0">
                <a:effectLst>
                  <a:outerShdw blurRad="38100" dist="38100" dir="2700000" algn="tl">
                    <a:srgbClr val="C0C0C0"/>
                  </a:outerShdw>
                </a:effectLst>
              </a:rPr>
              <a:t>Durante la internación se explica al paciente y familia gravedad del cuadro y expectativas sintomáticas.</a:t>
            </a:r>
          </a:p>
          <a:p>
            <a:pPr marL="342900" indent="-342900">
              <a:spcBef>
                <a:spcPct val="20000"/>
              </a:spcBef>
              <a:buClr>
                <a:schemeClr val="bg2"/>
              </a:buClr>
              <a:buSzPct val="75000"/>
              <a:buFont typeface="Wingdings" pitchFamily="2" charset="2"/>
              <a:buChar char="n"/>
            </a:pPr>
            <a:r>
              <a:rPr lang="es-AR" sz="2400" dirty="0" smtClean="0">
                <a:effectLst>
                  <a:outerShdw blurRad="38100" dist="38100" dir="2700000" algn="tl">
                    <a:srgbClr val="C0C0C0"/>
                  </a:outerShdw>
                </a:effectLst>
              </a:rPr>
              <a:t>Egreso hospitalario a los 7 días.</a:t>
            </a:r>
          </a:p>
          <a:p>
            <a:pPr marL="342900" indent="-342900">
              <a:spcBef>
                <a:spcPct val="20000"/>
              </a:spcBef>
              <a:buClr>
                <a:schemeClr val="bg2"/>
              </a:buClr>
              <a:buSzPct val="75000"/>
              <a:buFont typeface="Wingdings" pitchFamily="2" charset="2"/>
              <a:buChar char="n"/>
            </a:pPr>
            <a:r>
              <a:rPr lang="es-AR" sz="2400" dirty="0" err="1" smtClean="0">
                <a:effectLst>
                  <a:outerShdw blurRad="38100" dist="38100" dir="2700000" algn="tl">
                    <a:srgbClr val="C0C0C0"/>
                  </a:outerShdw>
                </a:effectLst>
              </a:rPr>
              <a:t>Trat</a:t>
            </a:r>
            <a:r>
              <a:rPr lang="es-AR" sz="2400" dirty="0" smtClean="0">
                <a:effectLst>
                  <a:outerShdw blurRad="38100" dist="38100" dir="2700000" algn="tl">
                    <a:srgbClr val="C0C0C0"/>
                  </a:outerShdw>
                </a:effectLst>
              </a:rPr>
              <a:t>. </a:t>
            </a:r>
            <a:r>
              <a:rPr lang="es-AR" sz="2400" dirty="0" smtClean="0">
                <a:effectLst>
                  <a:outerShdw blurRad="38100" dist="38100" dir="2700000" algn="tl">
                    <a:srgbClr val="C0C0C0"/>
                  </a:outerShdw>
                </a:effectLst>
              </a:rPr>
              <a:t>al alta: Morfina 10 mg VO, </a:t>
            </a:r>
            <a:r>
              <a:rPr lang="es-AR" sz="2400" dirty="0" err="1" smtClean="0">
                <a:effectLst>
                  <a:outerShdw blurRad="38100" dist="38100" dir="2700000" algn="tl">
                    <a:srgbClr val="C0C0C0"/>
                  </a:outerShdw>
                </a:effectLst>
              </a:rPr>
              <a:t>metoclopramida</a:t>
            </a:r>
            <a:r>
              <a:rPr lang="es-AR" sz="2400" dirty="0" smtClean="0">
                <a:effectLst>
                  <a:outerShdw blurRad="38100" dist="38100" dir="2700000" algn="tl">
                    <a:srgbClr val="C0C0C0"/>
                  </a:outerShdw>
                </a:effectLst>
              </a:rPr>
              <a:t> 10 mg c/ 6 </a:t>
            </a:r>
            <a:r>
              <a:rPr lang="es-AR" sz="2400" dirty="0" err="1" smtClean="0">
                <a:effectLst>
                  <a:outerShdw blurRad="38100" dist="38100" dir="2700000" algn="tl">
                    <a:srgbClr val="C0C0C0"/>
                  </a:outerShdw>
                </a:effectLst>
              </a:rPr>
              <a:t>hs</a:t>
            </a:r>
            <a:r>
              <a:rPr lang="es-AR" sz="2400" dirty="0" smtClean="0">
                <a:effectLst>
                  <a:outerShdw blurRad="38100" dist="38100" dir="2700000" algn="tl">
                    <a:srgbClr val="C0C0C0"/>
                  </a:outerShdw>
                </a:effectLst>
              </a:rPr>
              <a:t> SL</a:t>
            </a:r>
            <a:endParaRPr lang="es-AR" sz="2400" dirty="0" smtClean="0">
              <a:effectLst>
                <a:outerShdw blurRad="38100" dist="38100" dir="2700000" algn="tl">
                  <a:srgbClr val="C0C0C0"/>
                </a:outerShdw>
              </a:effectLst>
            </a:endParaRPr>
          </a:p>
          <a:p>
            <a:pPr marL="342900" indent="-342900">
              <a:spcBef>
                <a:spcPct val="20000"/>
              </a:spcBef>
              <a:buClr>
                <a:schemeClr val="bg2"/>
              </a:buClr>
              <a:buSzPct val="75000"/>
              <a:buFont typeface="Wingdings" pitchFamily="2" charset="2"/>
              <a:buChar char="n"/>
            </a:pPr>
            <a:r>
              <a:rPr lang="es-AR" sz="2400" dirty="0" smtClean="0">
                <a:effectLst>
                  <a:outerShdw blurRad="38100" dist="38100" dir="2700000" algn="tl">
                    <a:srgbClr val="C0C0C0"/>
                  </a:outerShdw>
                </a:effectLst>
              </a:rPr>
              <a:t>Fallece en su domicilio a las 3 semanas </a:t>
            </a:r>
            <a:endParaRPr lang="es-AR" sz="2400" dirty="0">
              <a:effectLst>
                <a:outerShdw blurRad="38100" dist="38100" dir="2700000" algn="tl">
                  <a:srgbClr val="C0C0C0"/>
                </a:outerShdw>
              </a:effectLst>
            </a:endParaRPr>
          </a:p>
        </p:txBody>
      </p:sp>
      <p:sp>
        <p:nvSpPr>
          <p:cNvPr id="7" name="Text Box 6"/>
          <p:cNvSpPr txBox="1">
            <a:spLocks noChangeArrowheads="1"/>
          </p:cNvSpPr>
          <p:nvPr/>
        </p:nvSpPr>
        <p:spPr bwMode="auto">
          <a:xfrm>
            <a:off x="827088" y="811213"/>
            <a:ext cx="5616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AR" sz="2400" b="1" dirty="0"/>
              <a:t>Caso Clínico: </a:t>
            </a:r>
            <a:r>
              <a:rPr lang="es-AR" sz="2400" b="1" dirty="0" smtClean="0"/>
              <a:t>José, 70 años.</a:t>
            </a:r>
            <a:endParaRPr lang="es-ES" sz="2400" b="1" dirty="0"/>
          </a:p>
        </p:txBody>
      </p:sp>
    </p:spTree>
    <p:extLst>
      <p:ext uri="{BB962C8B-B14F-4D97-AF65-F5344CB8AC3E}">
        <p14:creationId xmlns:p14="http://schemas.microsoft.com/office/powerpoint/2010/main" val="421781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5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fade">
                                      <p:cBhvr>
                                        <p:cTn id="27" dur="500"/>
                                        <p:tgtEl>
                                          <p:spTgt spid="6">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6" end="6"/>
                                            </p:txEl>
                                          </p:spTgt>
                                        </p:tgtEl>
                                        <p:attrNameLst>
                                          <p:attrName>style.visibility</p:attrName>
                                        </p:attrNameLst>
                                      </p:cBhvr>
                                      <p:to>
                                        <p:strVal val="visible"/>
                                      </p:to>
                                    </p:set>
                                    <p:animEffect transition="in" filter="fade">
                                      <p:cBhvr>
                                        <p:cTn id="32" dur="500"/>
                                        <p:tgtEl>
                                          <p:spTgt spid="6">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animEffect transition="in" filter="fade">
                                      <p:cBhvr>
                                        <p:cTn id="37"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Rectangle 2"/>
          <p:cNvSpPr txBox="1">
            <a:spLocks noChangeArrowheads="1"/>
          </p:cNvSpPr>
          <p:nvPr/>
        </p:nvSpPr>
        <p:spPr>
          <a:xfrm>
            <a:off x="395288" y="1916113"/>
            <a:ext cx="8229600" cy="194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AR" sz="6000" smtClean="0">
                <a:latin typeface="Brush Script MT" pitchFamily="66" charset="0"/>
              </a:rPr>
              <a:t>Muchas Gracias </a:t>
            </a:r>
            <a:br>
              <a:rPr lang="es-AR" sz="6000" smtClean="0">
                <a:latin typeface="Brush Script MT" pitchFamily="66" charset="0"/>
              </a:rPr>
            </a:br>
            <a:r>
              <a:rPr lang="es-AR" sz="6000" smtClean="0">
                <a:latin typeface="Brush Script MT" pitchFamily="66" charset="0"/>
              </a:rPr>
              <a:t>por su atención !!</a:t>
            </a:r>
            <a:endParaRPr lang="es-ES" sz="6000" dirty="0">
              <a:latin typeface="Brush Script MT" pitchFamily="66" charset="0"/>
            </a:endParaRPr>
          </a:p>
        </p:txBody>
      </p:sp>
      <p:sp>
        <p:nvSpPr>
          <p:cNvPr id="7" name="6 CuadroTexto"/>
          <p:cNvSpPr txBox="1"/>
          <p:nvPr/>
        </p:nvSpPr>
        <p:spPr>
          <a:xfrm>
            <a:off x="683568" y="5128736"/>
            <a:ext cx="8208912" cy="892552"/>
          </a:xfrm>
          <a:prstGeom prst="rect">
            <a:avLst/>
          </a:prstGeom>
          <a:noFill/>
        </p:spPr>
        <p:txBody>
          <a:bodyPr wrap="square" rtlCol="0">
            <a:spAutoFit/>
          </a:bodyPr>
          <a:lstStyle/>
          <a:p>
            <a:r>
              <a:rPr lang="es-ES" sz="2800" dirty="0" smtClean="0"/>
              <a:t>Dra. Marisa del Valle Pérez</a:t>
            </a:r>
          </a:p>
          <a:p>
            <a:r>
              <a:rPr lang="es-ES" sz="2400" dirty="0" smtClean="0"/>
              <a:t>pvmarisa@gmail.com</a:t>
            </a:r>
            <a:endParaRPr lang="es-ES" sz="2400" dirty="0"/>
          </a:p>
        </p:txBody>
      </p:sp>
      <p:pic>
        <p:nvPicPr>
          <p:cNvPr id="8"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040" y="331564"/>
            <a:ext cx="863600"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5"/>
          <p:cNvSpPr txBox="1">
            <a:spLocks noChangeArrowheads="1"/>
          </p:cNvSpPr>
          <p:nvPr/>
        </p:nvSpPr>
        <p:spPr bwMode="auto">
          <a:xfrm>
            <a:off x="7488684" y="1231900"/>
            <a:ext cx="1547812" cy="541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a:spcBef>
                <a:spcPct val="50000"/>
              </a:spcBef>
            </a:pPr>
            <a:r>
              <a:rPr lang="es-AR" altLang="es-ES" sz="1600" b="1">
                <a:solidFill>
                  <a:srgbClr val="1F497D"/>
                </a:solidFill>
                <a:latin typeface="Times New Roman" pitchFamily="18" charset="0"/>
              </a:rPr>
              <a:t>PALLIUM</a:t>
            </a:r>
          </a:p>
          <a:p>
            <a:pPr algn="ctr">
              <a:spcBef>
                <a:spcPct val="50000"/>
              </a:spcBef>
            </a:pPr>
            <a:r>
              <a:rPr lang="es-AR" altLang="es-ES" sz="900" b="1">
                <a:solidFill>
                  <a:srgbClr val="1F497D"/>
                </a:solidFill>
                <a:latin typeface="Times New Roman" pitchFamily="18" charset="0"/>
              </a:rPr>
              <a:t>LATINOAMERICA</a:t>
            </a:r>
            <a:endParaRPr lang="es-ES" altLang="es-ES" sz="900" b="1">
              <a:solidFill>
                <a:srgbClr val="1F497D"/>
              </a:solidFill>
              <a:latin typeface="Times New Roman" pitchFamily="18" charset="0"/>
            </a:endParaRPr>
          </a:p>
        </p:txBody>
      </p:sp>
      <p:pic>
        <p:nvPicPr>
          <p:cNvPr id="10"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69671" y="260350"/>
            <a:ext cx="979488"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085921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74" y="0"/>
            <a:ext cx="9213348" cy="6858000"/>
          </a:xfrm>
          <a:prstGeom prst="rect">
            <a:avLst/>
          </a:prstGeom>
        </p:spPr>
      </p:pic>
    </p:spTree>
    <p:extLst>
      <p:ext uri="{BB962C8B-B14F-4D97-AF65-F5344CB8AC3E}">
        <p14:creationId xmlns:p14="http://schemas.microsoft.com/office/powerpoint/2010/main" val="7310444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1 Título"/>
          <p:cNvSpPr txBox="1">
            <a:spLocks/>
          </p:cNvSpPr>
          <p:nvPr/>
        </p:nvSpPr>
        <p:spPr>
          <a:xfrm>
            <a:off x="457200" y="1412776"/>
            <a:ext cx="8229600" cy="3961109"/>
          </a:xfrm>
          <a:prstGeom prst="rect">
            <a:avLst/>
          </a:prstGeom>
        </p:spPr>
        <p:txBody>
          <a:bodyPr rtlCol="0">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s-AR" sz="3700" dirty="0" smtClean="0"/>
              <a:t>Cuando las alternativas quirúrgicas o mínimamente invasivas no son posibles se instaura un cuadro clínico </a:t>
            </a:r>
            <a:r>
              <a:rPr lang="es-AR" sz="3700" dirty="0" smtClean="0"/>
              <a:t>que </a:t>
            </a:r>
            <a:r>
              <a:rPr lang="es-AR" sz="3700" dirty="0" smtClean="0"/>
              <a:t>condiciona síntomas </a:t>
            </a:r>
            <a:r>
              <a:rPr lang="es-AR" sz="3700" dirty="0" smtClean="0"/>
              <a:t>intensos</a:t>
            </a:r>
            <a:r>
              <a:rPr lang="es-AR" sz="3700" dirty="0" smtClean="0"/>
              <a:t>, un rápido deterioro del estado general y una expectativa de vida corta.</a:t>
            </a:r>
            <a:endParaRPr lang="es-AR" dirty="0" smtClean="0"/>
          </a:p>
        </p:txBody>
      </p:sp>
    </p:spTree>
    <p:extLst>
      <p:ext uri="{BB962C8B-B14F-4D97-AF65-F5344CB8AC3E}">
        <p14:creationId xmlns:p14="http://schemas.microsoft.com/office/powerpoint/2010/main" val="7574733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3" name="1 Título"/>
          <p:cNvSpPr txBox="1">
            <a:spLocks/>
          </p:cNvSpPr>
          <p:nvPr/>
        </p:nvSpPr>
        <p:spPr>
          <a:xfrm>
            <a:off x="1043608" y="587821"/>
            <a:ext cx="8229600" cy="93610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AR" dirty="0" smtClean="0"/>
              <a:t>Aspectos epidemiológicos</a:t>
            </a:r>
          </a:p>
        </p:txBody>
      </p:sp>
      <p:sp>
        <p:nvSpPr>
          <p:cNvPr id="4" name="2 Marcador de contenido"/>
          <p:cNvSpPr txBox="1">
            <a:spLocks/>
          </p:cNvSpPr>
          <p:nvPr/>
        </p:nvSpPr>
        <p:spPr>
          <a:xfrm>
            <a:off x="539552" y="1523925"/>
            <a:ext cx="8424936" cy="4857403"/>
          </a:xfrm>
          <a:prstGeom prst="rect">
            <a:avLst/>
          </a:prstGeom>
        </p:spPr>
        <p:txBody>
          <a:bodyPr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r>
              <a:rPr lang="es-AR" sz="2400" dirty="0" smtClean="0"/>
              <a:t>Prevalencia global de OIM oscila entre el 3–15% de los enfermos con cáncer </a:t>
            </a:r>
          </a:p>
          <a:p>
            <a:pPr>
              <a:defRPr/>
            </a:pPr>
            <a:r>
              <a:rPr lang="es-AR" sz="2400" dirty="0" smtClean="0"/>
              <a:t>Las neoplasias de origen primario abdominal que con más frecuencia provocan OIM son </a:t>
            </a:r>
            <a:r>
              <a:rPr lang="es-AR" sz="2400" b="1" dirty="0" smtClean="0"/>
              <a:t>colon</a:t>
            </a:r>
            <a:r>
              <a:rPr lang="es-AR" sz="2400" dirty="0" smtClean="0"/>
              <a:t> (40–25%), </a:t>
            </a:r>
            <a:r>
              <a:rPr lang="es-AR" sz="2400" b="1" dirty="0" smtClean="0"/>
              <a:t>ovario</a:t>
            </a:r>
            <a:r>
              <a:rPr lang="es-AR" sz="2400" dirty="0" smtClean="0"/>
              <a:t> (29–16%), estómago (19–6%), páncreas (13–6%), </a:t>
            </a:r>
            <a:r>
              <a:rPr lang="es-AR" sz="2400" dirty="0" err="1" smtClean="0"/>
              <a:t>vesicourinario</a:t>
            </a:r>
            <a:r>
              <a:rPr lang="es-AR" sz="2400" dirty="0" smtClean="0"/>
              <a:t> (10–3%) y endometrio (11–3%) </a:t>
            </a:r>
          </a:p>
          <a:p>
            <a:pPr>
              <a:defRPr/>
            </a:pPr>
            <a:r>
              <a:rPr lang="es-AR" sz="2400" dirty="0" smtClean="0"/>
              <a:t>Las neoplasias de origen primario </a:t>
            </a:r>
            <a:r>
              <a:rPr lang="es-AR" sz="2400" dirty="0" err="1" smtClean="0"/>
              <a:t>extraabdominal</a:t>
            </a:r>
            <a:r>
              <a:rPr lang="es-AR" sz="2400" dirty="0" smtClean="0"/>
              <a:t> que con más frecuencia provocan OIM, debido a infiltración peritoneal, son mama (3–2%) y melanoma (3%). </a:t>
            </a:r>
          </a:p>
          <a:p>
            <a:pPr>
              <a:defRPr/>
            </a:pPr>
            <a:r>
              <a:rPr lang="es-AR" sz="2400" dirty="0" smtClean="0"/>
              <a:t>La edad media es 61 años (65–58) y el 64% (69–59) fueron mujeres. </a:t>
            </a:r>
          </a:p>
        </p:txBody>
      </p:sp>
      <p:pic>
        <p:nvPicPr>
          <p:cNvPr id="5"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3495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90923"/>
          <a:stretch/>
        </p:blipFill>
        <p:spPr>
          <a:xfrm>
            <a:off x="0" y="6267563"/>
            <a:ext cx="9144000" cy="617821"/>
          </a:xfrm>
          <a:prstGeom prst="rect">
            <a:avLst/>
          </a:prstGeom>
        </p:spPr>
      </p:pic>
      <p:sp>
        <p:nvSpPr>
          <p:cNvPr id="4" name="2 Marcador de contenido"/>
          <p:cNvSpPr txBox="1">
            <a:spLocks/>
          </p:cNvSpPr>
          <p:nvPr/>
        </p:nvSpPr>
        <p:spPr>
          <a:xfrm>
            <a:off x="457200" y="1523925"/>
            <a:ext cx="8229600" cy="4857403"/>
          </a:xfrm>
          <a:prstGeom prst="rect">
            <a:avLst/>
          </a:prstGeom>
        </p:spPr>
        <p:txBody>
          <a:bodyPr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r>
              <a:rPr lang="es-AR" sz="2400" dirty="0"/>
              <a:t>El tiempo medio desde el diagnóstico inicial de cáncer y la OIM es 14 meses (15–13). </a:t>
            </a:r>
          </a:p>
          <a:p>
            <a:pPr>
              <a:defRPr/>
            </a:pPr>
            <a:r>
              <a:rPr lang="es-AR" sz="2400" dirty="0" smtClean="0"/>
              <a:t>El diagnóstico de cáncer coincide con el episodio de OIM en el 22% (32–13) de los casos en series quirúrgicas y en el 2% en estudios sobre enfermos avanzados y terminales.</a:t>
            </a:r>
          </a:p>
          <a:p>
            <a:pPr>
              <a:defRPr/>
            </a:pPr>
            <a:r>
              <a:rPr lang="es-AR" sz="2400" dirty="0" smtClean="0"/>
              <a:t>El 36% (42–31) de los enfermos con OIM inoperable presentan resolución espontánea del cuadro oclusivo. En estos casos la tasa de recidiva obstructiva es superior al 60%. </a:t>
            </a:r>
          </a:p>
          <a:p>
            <a:pPr>
              <a:defRPr/>
            </a:pPr>
            <a:r>
              <a:rPr lang="es-AR" sz="2400" dirty="0" smtClean="0"/>
              <a:t>La expectativa de vida a los 6 meses </a:t>
            </a:r>
            <a:r>
              <a:rPr lang="es-AR" sz="2400" dirty="0" smtClean="0"/>
              <a:t>es del </a:t>
            </a:r>
            <a:r>
              <a:rPr lang="es-AR" sz="2400" dirty="0" smtClean="0"/>
              <a:t>50% en enfermos quirúrgicos y del 8% en enfermos con OIM inoperable. </a:t>
            </a:r>
          </a:p>
        </p:txBody>
      </p:sp>
      <p:sp>
        <p:nvSpPr>
          <p:cNvPr id="5" name="1 Título"/>
          <p:cNvSpPr txBox="1">
            <a:spLocks/>
          </p:cNvSpPr>
          <p:nvPr/>
        </p:nvSpPr>
        <p:spPr>
          <a:xfrm>
            <a:off x="1043608" y="587821"/>
            <a:ext cx="8229600" cy="93610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AR" dirty="0" smtClean="0"/>
              <a:t>Aspectos epidemiológicos</a:t>
            </a:r>
          </a:p>
        </p:txBody>
      </p:sp>
      <p:pic>
        <p:nvPicPr>
          <p:cNvPr id="6" name="Picture 16" descr="isologotipo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5506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a:xfrm>
            <a:off x="457200" y="274638"/>
            <a:ext cx="8229600" cy="6249987"/>
          </a:xfrm>
        </p:spPr>
        <p:txBody>
          <a:bodyPr>
            <a:normAutofit/>
          </a:bodyPr>
          <a:lstStyle/>
          <a:p>
            <a:pPr eaLnBrk="1" hangingPunct="1"/>
            <a:r>
              <a:rPr lang="es-AR" sz="3200" dirty="0" smtClean="0"/>
              <a:t>La consistencia global de estos datos es limitada debido a que la mayoría de estos estudios están basados en subpoblaciones seleccionadas o series de casos retrospectivos, con estados evolutivos diferentes y criterios diagnósticos heterogéneos.</a:t>
            </a:r>
          </a:p>
        </p:txBody>
      </p:sp>
      <p:pic>
        <p:nvPicPr>
          <p:cNvPr id="3" name="Picture 16" descr="isologotipo hospit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73153"/>
            <a:ext cx="575568" cy="57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4408" y="173153"/>
            <a:ext cx="695728" cy="64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918689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436</TotalTime>
  <Words>2928</Words>
  <Application>Microsoft Office PowerPoint</Application>
  <PresentationFormat>Presentación en pantalla (4:3)</PresentationFormat>
  <Paragraphs>254</Paragraphs>
  <Slides>52</Slides>
  <Notes>3</Notes>
  <HiddenSlides>0</HiddenSlides>
  <MMClips>0</MMClips>
  <ScaleCrop>false</ScaleCrop>
  <HeadingPairs>
    <vt:vector size="4" baseType="variant">
      <vt:variant>
        <vt:lpstr>Tema</vt:lpstr>
      </vt:variant>
      <vt:variant>
        <vt:i4>1</vt:i4>
      </vt:variant>
      <vt:variant>
        <vt:lpstr>Títulos de diapositiva</vt:lpstr>
      </vt:variant>
      <vt:variant>
        <vt:i4>52</vt:i4>
      </vt:variant>
    </vt:vector>
  </HeadingPairs>
  <TitlesOfParts>
    <vt:vector size="53"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La consistencia global de estos datos es limitada debido a que la mayoría de estos estudios están basados en subpoblaciones seleccionadas o series de casos retrospectivos, con estados evolutivos diferentes y criterios diagnósticos heterogéneos.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Marisa</dc:creator>
  <cp:lastModifiedBy>Marisa</cp:lastModifiedBy>
  <cp:revision>33</cp:revision>
  <dcterms:created xsi:type="dcterms:W3CDTF">2019-06-28T16:06:49Z</dcterms:created>
  <dcterms:modified xsi:type="dcterms:W3CDTF">2019-07-15T15:48:09Z</dcterms:modified>
</cp:coreProperties>
</file>